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613" r:id="rId2"/>
    <p:sldId id="636" r:id="rId3"/>
    <p:sldId id="635" r:id="rId4"/>
    <p:sldId id="637" r:id="rId5"/>
    <p:sldId id="638" r:id="rId6"/>
    <p:sldId id="639" r:id="rId7"/>
    <p:sldId id="640" r:id="rId8"/>
    <p:sldId id="641" r:id="rId9"/>
    <p:sldId id="642" r:id="rId10"/>
    <p:sldId id="643" r:id="rId11"/>
    <p:sldId id="644" r:id="rId12"/>
    <p:sldId id="645" r:id="rId13"/>
    <p:sldId id="646" r:id="rId14"/>
    <p:sldId id="647" r:id="rId15"/>
    <p:sldId id="648" r:id="rId16"/>
    <p:sldId id="649" r:id="rId17"/>
    <p:sldId id="650" r:id="rId18"/>
    <p:sldId id="651" r:id="rId19"/>
    <p:sldId id="652" r:id="rId20"/>
    <p:sldId id="662" r:id="rId21"/>
    <p:sldId id="654" r:id="rId22"/>
    <p:sldId id="655" r:id="rId23"/>
    <p:sldId id="656" r:id="rId24"/>
    <p:sldId id="657" r:id="rId25"/>
    <p:sldId id="658" r:id="rId26"/>
    <p:sldId id="659" r:id="rId27"/>
    <p:sldId id="667" r:id="rId28"/>
    <p:sldId id="663" r:id="rId29"/>
    <p:sldId id="664" r:id="rId30"/>
    <p:sldId id="665" r:id="rId31"/>
    <p:sldId id="666" r:id="rId32"/>
    <p:sldId id="660" r:id="rId33"/>
    <p:sldId id="661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BDDAE1"/>
    <a:srgbClr val="FFFFFF"/>
    <a:srgbClr val="D7E9ED"/>
    <a:srgbClr val="95C5CF"/>
    <a:srgbClr val="4A94A4"/>
    <a:srgbClr val="428592"/>
    <a:srgbClr val="26525B"/>
    <a:srgbClr val="26525A"/>
    <a:srgbClr val="468D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266"/>
    <p:restoredTop sz="90413"/>
  </p:normalViewPr>
  <p:slideViewPr>
    <p:cSldViewPr snapToGrid="0">
      <p:cViewPr varScale="1">
        <p:scale>
          <a:sx n="157" d="100"/>
          <a:sy n="157" d="100"/>
        </p:scale>
        <p:origin x="400" y="16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99" d="100"/>
          <a:sy n="99" d="100"/>
        </p:scale>
        <p:origin x="4272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A546CD-0611-7545-8F55-072F0299D807}" type="datetimeFigureOut">
              <a:rPr lang="en-US" smtClean="0"/>
              <a:t>8/7/22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3A3637-B08E-7B43-A90A-62B08360F3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3746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A3637-B08E-7B43-A90A-62B08360F3F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8384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7B3C9-7587-400B-9089-7D6809A8EF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9490DD-AF35-4587-B9D1-45880B35A2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577CEA-0F08-414B-85DA-AD475AA6C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369C-CB3F-4260-86E8-FD3F54C73225}" type="datetimeFigureOut">
              <a:rPr lang="en-US" smtClean="0"/>
              <a:t>8/7/22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43E4A9-EA34-4567-B147-19B31A8516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1FBDAB-5AE3-464F-850D-FA7CF8C03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DC5F3FB-58FD-0F48-919A-622FB0569E9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33026" b="22635"/>
          <a:stretch/>
        </p:blipFill>
        <p:spPr>
          <a:xfrm>
            <a:off x="0" y="4470400"/>
            <a:ext cx="12192000" cy="238760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BB1E22A-55EA-A441-8F44-A6473C435661}"/>
              </a:ext>
            </a:extLst>
          </p:cNvPr>
          <p:cNvCxnSpPr>
            <a:cxnSpLocks/>
          </p:cNvCxnSpPr>
          <p:nvPr userDrawn="1"/>
        </p:nvCxnSpPr>
        <p:spPr>
          <a:xfrm>
            <a:off x="1524000" y="2496618"/>
            <a:ext cx="9144000" cy="0"/>
          </a:xfrm>
          <a:prstGeom prst="line">
            <a:avLst/>
          </a:prstGeom>
          <a:ln w="254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17751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A6B3B-2EE8-413C-AEA9-00A7F5B04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7D52A2-4981-453B-8E40-3889973814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696B23-F8EC-4AF7-860F-1B81BEA007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369C-CB3F-4260-86E8-FD3F54C73225}" type="datetimeFigureOut">
              <a:rPr lang="en-US" smtClean="0"/>
              <a:t>8/7/22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451F13-26D7-4F75-A69F-318D380897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451EE4-67A6-4519-A097-EBE2D9EE8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8880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52BCC41-7250-4AB4-B8F3-B870458CF3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A9BD655-0285-45AF-B586-88C5C117D4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37C908-D48E-477D-BD83-D17831A8B2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369C-CB3F-4260-86E8-FD3F54C73225}" type="datetimeFigureOut">
              <a:rPr lang="en-US" smtClean="0"/>
              <a:t>8/7/22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1E4267-80A7-4BD6-9D8A-3B8E0D015B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702BE3-BAA5-4467-A768-40AA633BC6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3535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E4AD06-00F0-4163-B5B0-388C5E999D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0350"/>
            <a:ext cx="10515600" cy="1006475"/>
          </a:xfrm>
        </p:spPr>
        <p:txBody>
          <a:bodyPr>
            <a:normAutofit/>
          </a:bodyPr>
          <a:lstStyle>
            <a:lvl1pPr>
              <a:defRPr sz="40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D51320-718B-4A8C-BCD6-5C636262C4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6849"/>
            <a:ext cx="10515600" cy="4710113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41ED62-8EC8-4837-8D9D-83B8B2163E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369C-CB3F-4260-86E8-FD3F54C73225}" type="datetimeFigureOut">
              <a:rPr lang="en-US" smtClean="0"/>
              <a:t>8/7/22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F6C281-F3EB-4689-82AE-7DF691AEEC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F9F5B2-7E66-4A6D-B7E7-BDCF7CB89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master_bluesidebar.eps">
            <a:extLst>
              <a:ext uri="{FF2B5EF4-FFF2-40B4-BE49-F238E27FC236}">
                <a16:creationId xmlns:a16="http://schemas.microsoft.com/office/drawing/2014/main" id="{C67F982E-175C-854E-AE44-6563B602662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7400"/>
            <a:ext cx="101600" cy="1041400"/>
          </a:xfrm>
          <a:prstGeom prst="rect">
            <a:avLst/>
          </a:prstGeom>
        </p:spPr>
      </p:pic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370945F8-FA5E-BD4C-B85E-079CF68BD320}"/>
              </a:ext>
            </a:extLst>
          </p:cNvPr>
          <p:cNvCxnSpPr>
            <a:cxnSpLocks/>
          </p:cNvCxnSpPr>
          <p:nvPr userDrawn="1"/>
        </p:nvCxnSpPr>
        <p:spPr>
          <a:xfrm>
            <a:off x="838200" y="1237457"/>
            <a:ext cx="10515600" cy="0"/>
          </a:xfrm>
          <a:prstGeom prst="line">
            <a:avLst/>
          </a:prstGeom>
          <a:ln w="38100">
            <a:solidFill>
              <a:schemeClr val="accent5">
                <a:alpha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97418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570B6B-A3DD-445F-B3AD-713250EF5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F6F9CC-3B71-43C8-9C61-1625ECC20D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6DE658-772C-4C1A-9320-5ADBBF2457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369C-CB3F-4260-86E8-FD3F54C73225}" type="datetimeFigureOut">
              <a:rPr lang="en-US" smtClean="0"/>
              <a:t>8/7/22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7087A3-385C-4E4C-BE8D-86A29799B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A6E31D-5A28-412B-A42B-151E38583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9133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C80881-F277-4A4F-99FC-BB81FC79E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4FE642-6C27-43DA-8F2A-AA0DE0379D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4E5B62-6FF7-4867-8A4B-DA2245A457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D40964-CEB0-41E0-938F-45F795FB06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369C-CB3F-4260-86E8-FD3F54C73225}" type="datetimeFigureOut">
              <a:rPr lang="en-US" smtClean="0"/>
              <a:t>8/7/22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8AE6C7-DC66-45B7-8C47-539EE759D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4C33A2-1CB9-4FA0-A57F-A2C6B21FF9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6554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4FA06-9A5E-4F69-BB47-F6F782F22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C07E60-BF84-4F02-B48F-E472526464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E77017-E975-4C86-A998-CBE8BA8D6D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7E6722-AA3A-4DA3-8B7E-7E14613639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7BACFAF-81EB-4E48-A140-B998C5B26AE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4466816-E31F-4CFF-9425-5A2DF34DBC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369C-CB3F-4260-86E8-FD3F54C73225}" type="datetimeFigureOut">
              <a:rPr lang="en-US" smtClean="0"/>
              <a:t>8/7/22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7F569C1-09A8-44CF-BF37-8438D2483E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7C1EEC0-A903-44CA-A137-A025A64C7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8641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C41E3D-53FE-4E14-911B-1FD1767F3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4DB257E-1EF7-47FA-AFDF-02522B4121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369C-CB3F-4260-86E8-FD3F54C73225}" type="datetimeFigureOut">
              <a:rPr lang="en-US" smtClean="0"/>
              <a:t>8/7/22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5EC39A-33A7-44F0-BB90-58D79BE132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8F787F-858B-48DE-B005-40B2D6685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0227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C413D3A-3C17-493D-9D6B-38590483B9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369C-CB3F-4260-86E8-FD3F54C73225}" type="datetimeFigureOut">
              <a:rPr lang="en-US" smtClean="0"/>
              <a:t>8/7/22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CEC6B2-EFEF-4325-9347-421330B6A3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44B540-2BFA-4DB0-B445-01FA7785F4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6269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AEF9B-1E8A-4145-BD80-65C32FCD71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E91F1F-DE67-4D48-AAEF-F072616658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779707-49DB-4FFA-9EE0-7D506E0DE3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974BF2-494E-47DC-9EA2-57BD686D97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369C-CB3F-4260-86E8-FD3F54C73225}" type="datetimeFigureOut">
              <a:rPr lang="en-US" smtClean="0"/>
              <a:t>8/7/22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0D2759-2D89-447E-A96D-AC14817941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9E77C4-09CB-42A0-B7FF-689DF1176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0641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8A3526-62C5-4413-BA99-66C2973444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3791C0C-975F-4D26-9315-CBAF7FEF7E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505C5D-FAAB-4342-BB7F-4A04A914F0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9552DD-2F27-47AC-951B-A6EA84CD9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369C-CB3F-4260-86E8-FD3F54C73225}" type="datetimeFigureOut">
              <a:rPr lang="en-US" smtClean="0"/>
              <a:t>8/7/22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DEDCFE-FA9C-4188-AAC4-FBBCA9C608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0AD5D0-9FF2-4617-A44F-64927DDBF2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1904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D0C16CA-149A-4554-A7AC-6378DFDBA3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8925"/>
            <a:ext cx="10515600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CD363A-813E-4BB3-889B-1C499FDAA5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400179"/>
            <a:ext cx="10515600" cy="4776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EBF87A-DE19-4D5C-9AE2-525B279B13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CA369C-CB3F-4260-86E8-FD3F54C73225}" type="datetimeFigureOut">
              <a:rPr lang="en-US" smtClean="0"/>
              <a:t>8/7/22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780B64-0FEF-47A9-B912-97DDB82F3F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5C032B-1D13-4647-9C70-987EDB3CB7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3768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eksforgeeks.org/check-for-balanced-parentheses-in-an-expression/" TargetMode="External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7D026E-7F51-6F43-8EE2-36F321A346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3925" y="608013"/>
            <a:ext cx="10401300" cy="1264330"/>
          </a:xfrm>
        </p:spPr>
        <p:txBody>
          <a:bodyPr>
            <a:noAutofit/>
          </a:bodyPr>
          <a:lstStyle/>
          <a:p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Lecture 6: Floorplan – I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189274-9BB6-0B4C-9E6B-40385AF91C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720873"/>
            <a:ext cx="9144000" cy="1655762"/>
          </a:xfrm>
        </p:spPr>
        <p:txBody>
          <a:bodyPr>
            <a:normAutofit/>
          </a:bodyPr>
          <a:lstStyle/>
          <a:p>
            <a:r>
              <a:rPr lang="en-US" sz="2600" dirty="0"/>
              <a:t>Tsung-Wei (TW) Huang </a:t>
            </a:r>
          </a:p>
          <a:p>
            <a:r>
              <a:rPr lang="en-US" sz="2600" dirty="0"/>
              <a:t>Department of Electrical and Computer Engineering</a:t>
            </a:r>
          </a:p>
          <a:p>
            <a:r>
              <a:rPr lang="en-US" sz="2600" dirty="0"/>
              <a:t>University of Utah, Salt Lake City, UT</a:t>
            </a:r>
          </a:p>
        </p:txBody>
      </p:sp>
    </p:spTree>
    <p:extLst>
      <p:ext uri="{BB962C8B-B14F-4D97-AF65-F5344CB8AC3E}">
        <p14:creationId xmlns:p14="http://schemas.microsoft.com/office/powerpoint/2010/main" val="5839189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C335AB-0D8A-B749-9095-C7FE93DD2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Dead Space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22783E-3B7A-EF47-9CAA-F59848C805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eaLnBrk="1" hangingPunct="1">
              <a:defRPr/>
            </a:pPr>
            <a:r>
              <a:rPr kumimoji="0" lang="en-US" altLang="zh-TW" dirty="0">
                <a:ea typeface="新細明體" pitchFamily="18" charset="-120"/>
              </a:rPr>
              <a:t>Dead space is the space that is wasted</a:t>
            </a:r>
          </a:p>
          <a:p>
            <a:pPr eaLnBrk="1" hangingPunct="1">
              <a:defRPr/>
            </a:pPr>
            <a:endParaRPr kumimoji="0" lang="en-US" altLang="zh-TW" dirty="0">
              <a:ea typeface="新細明體" pitchFamily="18" charset="-120"/>
            </a:endParaRPr>
          </a:p>
          <a:p>
            <a:pPr eaLnBrk="1" hangingPunct="1">
              <a:defRPr/>
            </a:pPr>
            <a:endParaRPr kumimoji="0" lang="en-US" altLang="zh-TW" dirty="0">
              <a:ea typeface="新細明體" pitchFamily="18" charset="-120"/>
            </a:endParaRPr>
          </a:p>
          <a:p>
            <a:pPr eaLnBrk="1" hangingPunct="1">
              <a:defRPr/>
            </a:pPr>
            <a:endParaRPr kumimoji="0" lang="en-US" altLang="zh-TW" dirty="0">
              <a:ea typeface="新細明體" pitchFamily="18" charset="-120"/>
            </a:endParaRPr>
          </a:p>
          <a:p>
            <a:pPr eaLnBrk="1" hangingPunct="1">
              <a:defRPr/>
            </a:pPr>
            <a:endParaRPr kumimoji="0" lang="en-US" altLang="zh-TW" dirty="0">
              <a:ea typeface="新細明體" pitchFamily="18" charset="-120"/>
            </a:endParaRPr>
          </a:p>
          <a:p>
            <a:pPr eaLnBrk="1" hangingPunct="1">
              <a:defRPr/>
            </a:pPr>
            <a:endParaRPr kumimoji="0" lang="en-US" altLang="zh-TW" dirty="0">
              <a:ea typeface="新細明體" pitchFamily="18" charset="-120"/>
            </a:endParaRPr>
          </a:p>
          <a:p>
            <a:pPr eaLnBrk="1" hangingPunct="1">
              <a:defRPr/>
            </a:pPr>
            <a:endParaRPr kumimoji="0" lang="en-US" altLang="zh-TW" dirty="0">
              <a:ea typeface="新細明體" pitchFamily="18" charset="-120"/>
            </a:endParaRPr>
          </a:p>
          <a:p>
            <a:pPr eaLnBrk="1" hangingPunct="1">
              <a:defRPr/>
            </a:pPr>
            <a:r>
              <a:rPr kumimoji="0" lang="en-US" altLang="zh-TW" dirty="0">
                <a:ea typeface="新細明體" pitchFamily="18" charset="-120"/>
              </a:rPr>
              <a:t>Minimizing area is the same as minimizing dead space</a:t>
            </a:r>
          </a:p>
          <a:p>
            <a:pPr eaLnBrk="1" hangingPunct="1">
              <a:defRPr/>
            </a:pPr>
            <a:r>
              <a:rPr kumimoji="0" lang="en-US" altLang="zh-TW" dirty="0">
                <a:ea typeface="新細明體" pitchFamily="18" charset="-120"/>
              </a:rPr>
              <a:t>Dead space percentage is computed as</a:t>
            </a:r>
          </a:p>
          <a:p>
            <a:pPr algn="ctr" eaLnBrk="1" hangingPunct="1">
              <a:buFontTx/>
              <a:buChar char=" "/>
              <a:defRPr/>
            </a:pPr>
            <a:r>
              <a:rPr kumimoji="0" lang="en-US" altLang="zh-TW" dirty="0">
                <a:ea typeface="新細明體" pitchFamily="18" charset="-120"/>
              </a:rPr>
              <a:t>(A - </a:t>
            </a:r>
            <a:r>
              <a:rPr kumimoji="0" lang="en-US" altLang="zh-TW" dirty="0">
                <a:ea typeface="新細明體" pitchFamily="18" charset="-120"/>
                <a:sym typeface="Symbol" pitchFamily="18" charset="2"/>
              </a:rPr>
              <a:t></a:t>
            </a:r>
            <a:r>
              <a:rPr kumimoji="0" lang="en-US" altLang="zh-TW" baseline="-25000" dirty="0" err="1">
                <a:ea typeface="新細明體" pitchFamily="18" charset="-120"/>
                <a:sym typeface="Symbol" pitchFamily="18" charset="2"/>
              </a:rPr>
              <a:t>i</a:t>
            </a:r>
            <a:r>
              <a:rPr kumimoji="0" lang="en-US" altLang="zh-TW" dirty="0" err="1">
                <a:ea typeface="新細明體" pitchFamily="18" charset="-120"/>
                <a:sym typeface="Symbol" pitchFamily="18" charset="2"/>
              </a:rPr>
              <a:t>A</a:t>
            </a:r>
            <a:r>
              <a:rPr kumimoji="0" lang="en-US" altLang="zh-TW" baseline="-25000" dirty="0" err="1">
                <a:ea typeface="新細明體" pitchFamily="18" charset="-120"/>
                <a:sym typeface="Symbol" pitchFamily="18" charset="2"/>
              </a:rPr>
              <a:t>i</a:t>
            </a:r>
            <a:r>
              <a:rPr kumimoji="0" lang="en-US" altLang="zh-TW" dirty="0">
                <a:ea typeface="新細明體" pitchFamily="18" charset="-120"/>
              </a:rPr>
              <a:t>) / </a:t>
            </a:r>
            <a:r>
              <a:rPr kumimoji="0" lang="en-US" altLang="zh-TW" dirty="0">
                <a:ea typeface="新細明體" pitchFamily="18" charset="-120"/>
                <a:sym typeface="Symbol" pitchFamily="18" charset="2"/>
              </a:rPr>
              <a:t>A</a:t>
            </a:r>
            <a:r>
              <a:rPr kumimoji="0" lang="en-US" altLang="zh-TW" dirty="0">
                <a:ea typeface="新細明體" pitchFamily="18" charset="-120"/>
              </a:rPr>
              <a:t> </a:t>
            </a:r>
            <a:r>
              <a:rPr kumimoji="0" lang="en-US" altLang="zh-TW" dirty="0">
                <a:ea typeface="新細明體" pitchFamily="18" charset="-120"/>
                <a:sym typeface="Symbol" pitchFamily="18" charset="2"/>
              </a:rPr>
              <a:t> 100%</a:t>
            </a:r>
            <a:endParaRPr kumimoji="0" lang="zh-TW" altLang="en-US" dirty="0">
              <a:ea typeface="新細明體" pitchFamily="18" charset="-120"/>
              <a:sym typeface="Symbol" pitchFamily="18" charset="2"/>
            </a:endParaRPr>
          </a:p>
        </p:txBody>
      </p:sp>
      <p:sp>
        <p:nvSpPr>
          <p:cNvPr id="24" name="Rectangle 5">
            <a:extLst>
              <a:ext uri="{FF2B5EF4-FFF2-40B4-BE49-F238E27FC236}">
                <a16:creationId xmlns:a16="http://schemas.microsoft.com/office/drawing/2014/main" id="{709A0E42-FEFA-1444-A952-8F709CFFF5FD}"/>
              </a:ext>
            </a:extLst>
          </p:cNvPr>
          <p:cNvSpPr>
            <a:spLocks noChangeArrowheads="1"/>
          </p:cNvSpPr>
          <p:nvPr/>
        </p:nvSpPr>
        <p:spPr bwMode="auto">
          <a:xfrm rot="16200000" flipV="1">
            <a:off x="5552523" y="2541770"/>
            <a:ext cx="903254" cy="602336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 eaLnBrk="1" hangingPunct="1">
              <a:defRPr/>
            </a:pPr>
            <a:endParaRPr lang="zh-TW" altLang="en-US">
              <a:latin typeface="Times New Roman" charset="0"/>
              <a:ea typeface="新細明體" charset="0"/>
              <a:cs typeface="新細明體" charset="0"/>
            </a:endParaRPr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817D7A93-28F5-954A-864D-2E74368ECF7A}"/>
              </a:ext>
            </a:extLst>
          </p:cNvPr>
          <p:cNvSpPr>
            <a:spLocks noChangeArrowheads="1"/>
          </p:cNvSpPr>
          <p:nvPr/>
        </p:nvSpPr>
        <p:spPr bwMode="auto">
          <a:xfrm rot="16200000" flipV="1">
            <a:off x="5466558" y="3526006"/>
            <a:ext cx="1075184" cy="602336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 eaLnBrk="1" hangingPunct="1">
              <a:defRPr/>
            </a:pPr>
            <a:endParaRPr lang="zh-TW" altLang="en-US">
              <a:latin typeface="Times New Roman" charset="0"/>
              <a:ea typeface="新細明體" charset="0"/>
              <a:cs typeface="新細明體" charset="0"/>
            </a:endParaRPr>
          </a:p>
        </p:txBody>
      </p:sp>
      <p:sp>
        <p:nvSpPr>
          <p:cNvPr id="26" name="Rectangle 7">
            <a:extLst>
              <a:ext uri="{FF2B5EF4-FFF2-40B4-BE49-F238E27FC236}">
                <a16:creationId xmlns:a16="http://schemas.microsoft.com/office/drawing/2014/main" id="{E649FA09-63D5-9343-99A4-D96B1311CBEE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4632163" y="3826550"/>
            <a:ext cx="1070819" cy="538215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 eaLnBrk="1" hangingPunct="1">
              <a:defRPr/>
            </a:pPr>
            <a:endParaRPr lang="zh-TW" altLang="en-US">
              <a:latin typeface="Times New Roman" charset="0"/>
              <a:ea typeface="新細明體" charset="0"/>
              <a:cs typeface="新細明體" charset="0"/>
            </a:endParaRPr>
          </a:p>
        </p:txBody>
      </p:sp>
      <p:sp>
        <p:nvSpPr>
          <p:cNvPr id="27" name="Rectangle 8">
            <a:extLst>
              <a:ext uri="{FF2B5EF4-FFF2-40B4-BE49-F238E27FC236}">
                <a16:creationId xmlns:a16="http://schemas.microsoft.com/office/drawing/2014/main" id="{03E766A5-95C1-A243-B475-9958971B8B58}"/>
              </a:ext>
            </a:extLst>
          </p:cNvPr>
          <p:cNvSpPr>
            <a:spLocks noChangeArrowheads="1"/>
          </p:cNvSpPr>
          <p:nvPr/>
        </p:nvSpPr>
        <p:spPr bwMode="auto">
          <a:xfrm rot="16200000" flipV="1">
            <a:off x="4564591" y="2686914"/>
            <a:ext cx="1674446" cy="602336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 eaLnBrk="1" hangingPunct="1">
              <a:defRPr/>
            </a:pPr>
            <a:endParaRPr lang="zh-TW" altLang="en-US">
              <a:latin typeface="Times New Roman" charset="0"/>
              <a:ea typeface="新細明體" charset="0"/>
              <a:cs typeface="新細明體" charset="0"/>
            </a:endParaRPr>
          </a:p>
        </p:txBody>
      </p:sp>
      <p:sp>
        <p:nvSpPr>
          <p:cNvPr id="28" name="Rectangle 9">
            <a:extLst>
              <a:ext uri="{FF2B5EF4-FFF2-40B4-BE49-F238E27FC236}">
                <a16:creationId xmlns:a16="http://schemas.microsoft.com/office/drawing/2014/main" id="{BF44429D-68DA-D443-8511-27F60573ECC9}"/>
              </a:ext>
            </a:extLst>
          </p:cNvPr>
          <p:cNvSpPr>
            <a:spLocks noChangeArrowheads="1"/>
          </p:cNvSpPr>
          <p:nvPr/>
        </p:nvSpPr>
        <p:spPr bwMode="auto">
          <a:xfrm rot="16200000" flipV="1">
            <a:off x="4350966" y="3093067"/>
            <a:ext cx="897025" cy="602336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 eaLnBrk="1" hangingPunct="1">
              <a:defRPr/>
            </a:pPr>
            <a:endParaRPr lang="zh-TW" altLang="en-US">
              <a:latin typeface="Times New Roman" charset="0"/>
              <a:ea typeface="新細明體" charset="0"/>
              <a:cs typeface="新細明體" charset="0"/>
            </a:endParaRPr>
          </a:p>
        </p:txBody>
      </p:sp>
      <p:sp>
        <p:nvSpPr>
          <p:cNvPr id="29" name="Rectangle 10">
            <a:extLst>
              <a:ext uri="{FF2B5EF4-FFF2-40B4-BE49-F238E27FC236}">
                <a16:creationId xmlns:a16="http://schemas.microsoft.com/office/drawing/2014/main" id="{D6BC4425-86AA-2E4F-9EDF-E39688E03A19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4028434" y="2228102"/>
            <a:ext cx="1069424" cy="536969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 eaLnBrk="1" hangingPunct="1">
              <a:defRPr/>
            </a:pPr>
            <a:endParaRPr lang="zh-TW" altLang="en-US">
              <a:latin typeface="Times New Roman" charset="0"/>
              <a:ea typeface="新細明體" charset="0"/>
              <a:cs typeface="新細明體" charset="0"/>
            </a:endParaRPr>
          </a:p>
        </p:txBody>
      </p:sp>
      <p:sp>
        <p:nvSpPr>
          <p:cNvPr id="30" name="Rectangle 11">
            <a:extLst>
              <a:ext uri="{FF2B5EF4-FFF2-40B4-BE49-F238E27FC236}">
                <a16:creationId xmlns:a16="http://schemas.microsoft.com/office/drawing/2014/main" id="{4FC35D44-5A7A-3F49-8213-E1B638BD9AD8}"/>
              </a:ext>
            </a:extLst>
          </p:cNvPr>
          <p:cNvSpPr>
            <a:spLocks noChangeArrowheads="1"/>
          </p:cNvSpPr>
          <p:nvPr/>
        </p:nvSpPr>
        <p:spPr bwMode="auto">
          <a:xfrm rot="16200000" flipV="1">
            <a:off x="3391690" y="3270603"/>
            <a:ext cx="1610907" cy="602336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 eaLnBrk="1" hangingPunct="1">
              <a:defRPr/>
            </a:pPr>
            <a:endParaRPr lang="zh-TW" altLang="en-US">
              <a:latin typeface="Times New Roman" charset="0"/>
              <a:ea typeface="新細明體" charset="0"/>
              <a:cs typeface="新細明體" charset="0"/>
            </a:endParaRPr>
          </a:p>
        </p:txBody>
      </p:sp>
      <p:sp>
        <p:nvSpPr>
          <p:cNvPr id="31" name="Rectangle 12">
            <a:extLst>
              <a:ext uri="{FF2B5EF4-FFF2-40B4-BE49-F238E27FC236}">
                <a16:creationId xmlns:a16="http://schemas.microsoft.com/office/drawing/2014/main" id="{ED7992B9-A951-1948-922F-F9ACCDADA7E3}"/>
              </a:ext>
            </a:extLst>
          </p:cNvPr>
          <p:cNvSpPr>
            <a:spLocks noChangeArrowheads="1"/>
          </p:cNvSpPr>
          <p:nvPr/>
        </p:nvSpPr>
        <p:spPr bwMode="auto">
          <a:xfrm rot="16200000" flipV="1">
            <a:off x="3984973" y="2060617"/>
            <a:ext cx="2231347" cy="240934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folHlink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eaLnBrk="1" hangingPunct="1">
              <a:defRPr/>
            </a:pPr>
            <a:endParaRPr lang="zh-TW" altLang="en-US">
              <a:latin typeface="Times New Roman" charset="0"/>
              <a:ea typeface="新細明體" charset="0"/>
              <a:cs typeface="新細明體" charset="0"/>
            </a:endParaRPr>
          </a:p>
        </p:txBody>
      </p:sp>
      <p:sp>
        <p:nvSpPr>
          <p:cNvPr id="32" name="Text Box 13">
            <a:extLst>
              <a:ext uri="{FF2B5EF4-FFF2-40B4-BE49-F238E27FC236}">
                <a16:creationId xmlns:a16="http://schemas.microsoft.com/office/drawing/2014/main" id="{1FC41A13-55D6-F047-ADAE-80ED6F3448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55651" y="3938429"/>
            <a:ext cx="313579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新細明體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新細明體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新細明體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新細明體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新細明體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新細明體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新細明體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新細明體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新細明體" charset="0"/>
              </a:defRPr>
            </a:lvl9pPr>
          </a:lstStyle>
          <a:p>
            <a:pPr algn="ctr">
              <a:defRPr/>
            </a:pPr>
            <a:r>
              <a:rPr lang="en-US" altLang="zh-TW" sz="2000" dirty="0">
                <a:solidFill>
                  <a:schemeClr val="tx2"/>
                </a:solidFill>
                <a:latin typeface="Arial" charset="0"/>
                <a:cs typeface="新細明體" charset="0"/>
              </a:rPr>
              <a:t>Dead space (while space)</a:t>
            </a:r>
          </a:p>
        </p:txBody>
      </p:sp>
      <p:sp>
        <p:nvSpPr>
          <p:cNvPr id="33" name="Line 14">
            <a:extLst>
              <a:ext uri="{FF2B5EF4-FFF2-40B4-BE49-F238E27FC236}">
                <a16:creationId xmlns:a16="http://schemas.microsoft.com/office/drawing/2014/main" id="{7F7B7405-25A4-0E40-89F3-885BCB46FBCE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977516" y="2266640"/>
            <a:ext cx="1212866" cy="1868469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eaLnBrk="1" hangingPunct="1">
              <a:defRPr/>
            </a:pPr>
            <a:endParaRPr lang="zh-TW" altLang="en-US">
              <a:latin typeface="Times New Roman" charset="0"/>
              <a:ea typeface="新細明體" charset="0"/>
            </a:endParaRPr>
          </a:p>
        </p:txBody>
      </p:sp>
      <p:sp>
        <p:nvSpPr>
          <p:cNvPr id="34" name="Line 15">
            <a:extLst>
              <a:ext uri="{FF2B5EF4-FFF2-40B4-BE49-F238E27FC236}">
                <a16:creationId xmlns:a16="http://schemas.microsoft.com/office/drawing/2014/main" id="{A7376952-6A7C-1148-829D-666987F959C2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797431" y="2856683"/>
            <a:ext cx="2392952" cy="127842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eaLnBrk="1" hangingPunct="1">
              <a:defRPr/>
            </a:pPr>
            <a:endParaRPr lang="zh-TW" altLang="en-US">
              <a:latin typeface="Times New Roman" charset="0"/>
              <a:ea typeface="新細明體" charset="0"/>
            </a:endParaRPr>
          </a:p>
        </p:txBody>
      </p:sp>
      <p:sp>
        <p:nvSpPr>
          <p:cNvPr id="35" name="Line 16">
            <a:extLst>
              <a:ext uri="{FF2B5EF4-FFF2-40B4-BE49-F238E27FC236}">
                <a16:creationId xmlns:a16="http://schemas.microsoft.com/office/drawing/2014/main" id="{D1E9B903-6062-BA4A-9460-E10D6CFC1E97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912366" y="2512492"/>
            <a:ext cx="3278017" cy="162261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eaLnBrk="1" hangingPunct="1">
              <a:defRPr/>
            </a:pPr>
            <a:endParaRPr lang="zh-TW" altLang="en-US">
              <a:latin typeface="Times New Roman" charset="0"/>
              <a:ea typeface="新細明體" charset="0"/>
            </a:endParaRPr>
          </a:p>
        </p:txBody>
      </p:sp>
      <p:sp>
        <p:nvSpPr>
          <p:cNvPr id="36" name="Line 17">
            <a:extLst>
              <a:ext uri="{FF2B5EF4-FFF2-40B4-BE49-F238E27FC236}">
                <a16:creationId xmlns:a16="http://schemas.microsoft.com/office/drawing/2014/main" id="{71C0AA04-5579-FC46-8C1D-0D5A513D4291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535189" y="4135110"/>
            <a:ext cx="265519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eaLnBrk="1" hangingPunct="1">
              <a:defRPr/>
            </a:pPr>
            <a:endParaRPr lang="zh-TW" altLang="en-US">
              <a:latin typeface="Times New Roman" charset="0"/>
              <a:ea typeface="新細明體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03091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59F0DB-7154-A541-9DCF-AF68CFCEF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DBF9AD-8903-0C48-94B3-1AFD85262C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kumimoji="0" lang="en-US" altLang="zh-TW" dirty="0">
                <a:ea typeface="新細明體" pitchFamily="18" charset="-120"/>
              </a:rPr>
              <a:t>A commonly used objective function is a weighted sum of area (or dead space area) and wirelength</a:t>
            </a:r>
          </a:p>
          <a:p>
            <a:pPr eaLnBrk="1" hangingPunct="1">
              <a:defRPr/>
            </a:pPr>
            <a:endParaRPr kumimoji="0" lang="en-US" altLang="zh-TW" dirty="0">
              <a:ea typeface="新細明體" pitchFamily="18" charset="-120"/>
            </a:endParaRPr>
          </a:p>
          <a:p>
            <a:pPr eaLnBrk="1" hangingPunct="1">
              <a:buFont typeface="Wingdings" pitchFamily="2" charset="2"/>
              <a:buNone/>
              <a:defRPr/>
            </a:pPr>
            <a:r>
              <a:rPr kumimoji="0" lang="en-US" altLang="zh-TW" dirty="0">
                <a:ea typeface="新細明體" pitchFamily="18" charset="-120"/>
              </a:rPr>
              <a:t>                                 cost = </a:t>
            </a:r>
            <a:r>
              <a:rPr kumimoji="0" lang="en-US" altLang="zh-TW" dirty="0" err="1">
                <a:latin typeface="Symbol" pitchFamily="18" charset="2"/>
                <a:ea typeface="新細明體" pitchFamily="18" charset="-120"/>
              </a:rPr>
              <a:t>a</a:t>
            </a:r>
            <a:r>
              <a:rPr kumimoji="0" lang="en-US" altLang="zh-TW" dirty="0" err="1">
                <a:ea typeface="新細明體" pitchFamily="18" charset="-120"/>
              </a:rPr>
              <a:t>A</a:t>
            </a:r>
            <a:r>
              <a:rPr kumimoji="0" lang="en-US" altLang="zh-TW" dirty="0">
                <a:ea typeface="新細明體" pitchFamily="18" charset="-120"/>
              </a:rPr>
              <a:t> + </a:t>
            </a:r>
            <a:r>
              <a:rPr kumimoji="0" lang="en-US" altLang="zh-TW" dirty="0" err="1">
                <a:latin typeface="Symbol" pitchFamily="18" charset="2"/>
                <a:ea typeface="新細明體" pitchFamily="18" charset="-120"/>
              </a:rPr>
              <a:t>b</a:t>
            </a:r>
            <a:r>
              <a:rPr kumimoji="0" lang="en-US" altLang="zh-TW" dirty="0" err="1">
                <a:ea typeface="新細明體" pitchFamily="18" charset="-120"/>
              </a:rPr>
              <a:t>L</a:t>
            </a:r>
            <a:endParaRPr kumimoji="0" lang="en-US" altLang="zh-TW" dirty="0">
              <a:ea typeface="新細明體" pitchFamily="18" charset="-120"/>
            </a:endParaRPr>
          </a:p>
          <a:p>
            <a:pPr eaLnBrk="1" hangingPunct="1">
              <a:defRPr/>
            </a:pPr>
            <a:endParaRPr kumimoji="0" lang="en-US" altLang="zh-TW" dirty="0">
              <a:ea typeface="新細明體" pitchFamily="18" charset="-120"/>
            </a:endParaRPr>
          </a:p>
          <a:p>
            <a:pPr lvl="1" eaLnBrk="1" hangingPunct="1">
              <a:defRPr/>
            </a:pPr>
            <a:r>
              <a:rPr kumimoji="0" lang="en-US" altLang="zh-TW" dirty="0">
                <a:ea typeface="新細明體" pitchFamily="18" charset="-120"/>
              </a:rPr>
              <a:t>A is the total area of the packing</a:t>
            </a:r>
          </a:p>
          <a:p>
            <a:pPr lvl="1" eaLnBrk="1" hangingPunct="1">
              <a:defRPr/>
            </a:pPr>
            <a:r>
              <a:rPr kumimoji="0" lang="en-US" altLang="zh-TW" dirty="0">
                <a:ea typeface="新細明體" pitchFamily="18" charset="-120"/>
              </a:rPr>
              <a:t>L is the total wirelength</a:t>
            </a:r>
          </a:p>
          <a:p>
            <a:pPr lvl="1" eaLnBrk="1" hangingPunct="1">
              <a:defRPr/>
            </a:pPr>
            <a:r>
              <a:rPr kumimoji="0" lang="en-US" altLang="zh-TW" dirty="0">
                <a:latin typeface="Symbol" pitchFamily="18" charset="2"/>
                <a:ea typeface="新細明體" pitchFamily="18" charset="-120"/>
              </a:rPr>
              <a:t>a</a:t>
            </a:r>
            <a:r>
              <a:rPr kumimoji="0" lang="en-US" altLang="zh-TW" dirty="0">
                <a:ea typeface="新細明體" pitchFamily="18" charset="-120"/>
              </a:rPr>
              <a:t> and </a:t>
            </a:r>
            <a:r>
              <a:rPr kumimoji="0" lang="en-US" altLang="zh-TW" dirty="0">
                <a:latin typeface="Symbol" pitchFamily="18" charset="2"/>
                <a:ea typeface="新細明體" pitchFamily="18" charset="-120"/>
              </a:rPr>
              <a:t>b</a:t>
            </a:r>
            <a:r>
              <a:rPr kumimoji="0" lang="en-US" altLang="zh-TW" dirty="0">
                <a:ea typeface="新細明體" pitchFamily="18" charset="-120"/>
              </a:rPr>
              <a:t> are tuning parameters </a:t>
            </a:r>
            <a:endParaRPr kumimoji="0" lang="zh-TW" altLang="en-US" dirty="0">
              <a:ea typeface="新細明體" pitchFamily="18" charset="-12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63954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E2C75-D5EB-4945-8DDB-3AEB2B5A1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Slicing Floorplan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0A7A1A-17E0-5746-B8EF-2AA189312B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66849"/>
            <a:ext cx="8030671" cy="4710113"/>
          </a:xfrm>
        </p:spPr>
        <p:txBody>
          <a:bodyPr/>
          <a:lstStyle/>
          <a:p>
            <a:pPr algn="just" eaLnBrk="1" hangingPunct="1">
              <a:lnSpc>
                <a:spcPct val="80000"/>
              </a:lnSpc>
              <a:defRPr/>
            </a:pPr>
            <a:r>
              <a:rPr kumimoji="0" lang="en-US" altLang="zh-TW" b="1" dirty="0">
                <a:ea typeface="新細明體" pitchFamily="18" charset="-120"/>
              </a:rPr>
              <a:t>Slicing floorplan</a:t>
            </a:r>
          </a:p>
          <a:p>
            <a:pPr lvl="1" algn="just" eaLnBrk="1" hangingPunct="1">
              <a:lnSpc>
                <a:spcPct val="80000"/>
              </a:lnSpc>
              <a:defRPr/>
            </a:pPr>
            <a:r>
              <a:rPr kumimoji="0" lang="en-US" altLang="zh-TW" dirty="0">
                <a:ea typeface="新細明體" pitchFamily="18" charset="-120"/>
              </a:rPr>
              <a:t>One that can be obtained by repetitively subdividing (slicing) rectangles horizontally or vertically</a:t>
            </a:r>
          </a:p>
          <a:p>
            <a:pPr algn="just" eaLnBrk="1" hangingPunct="1">
              <a:lnSpc>
                <a:spcPct val="80000"/>
              </a:lnSpc>
              <a:defRPr/>
            </a:pPr>
            <a:endParaRPr kumimoji="0" lang="en-US" altLang="zh-TW" dirty="0">
              <a:ea typeface="新細明體" pitchFamily="18" charset="-120"/>
            </a:endParaRPr>
          </a:p>
          <a:p>
            <a:pPr algn="just" eaLnBrk="1" hangingPunct="1">
              <a:lnSpc>
                <a:spcPct val="80000"/>
              </a:lnSpc>
              <a:defRPr/>
            </a:pPr>
            <a:r>
              <a:rPr kumimoji="0" lang="en-US" altLang="zh-TW" b="1" dirty="0">
                <a:ea typeface="新細明體" pitchFamily="18" charset="-120"/>
              </a:rPr>
              <a:t>Non-slicing </a:t>
            </a:r>
            <a:r>
              <a:rPr lang="en-US" altLang="zh-TW" b="1" dirty="0">
                <a:ea typeface="新細明體" pitchFamily="18" charset="-120"/>
              </a:rPr>
              <a:t>f</a:t>
            </a:r>
            <a:r>
              <a:rPr kumimoji="0" lang="en-US" altLang="zh-TW" b="1" dirty="0">
                <a:ea typeface="新細明體" pitchFamily="18" charset="-120"/>
              </a:rPr>
              <a:t>loorplan</a:t>
            </a:r>
          </a:p>
          <a:p>
            <a:pPr lvl="1" algn="just" eaLnBrk="1" hangingPunct="1">
              <a:lnSpc>
                <a:spcPct val="80000"/>
              </a:lnSpc>
              <a:defRPr/>
            </a:pPr>
            <a:r>
              <a:rPr kumimoji="0" lang="en-US" altLang="zh-TW" dirty="0">
                <a:ea typeface="新細明體" pitchFamily="18" charset="-120"/>
              </a:rPr>
              <a:t>One that may not be obtained by repetitively subdividing alone</a:t>
            </a:r>
          </a:p>
          <a:p>
            <a:pPr algn="just" eaLnBrk="1" hangingPunct="1">
              <a:lnSpc>
                <a:spcPct val="80000"/>
              </a:lnSpc>
              <a:defRPr/>
            </a:pPr>
            <a:endParaRPr kumimoji="0" lang="en-US" altLang="zh-TW" dirty="0">
              <a:ea typeface="新細明體" pitchFamily="18" charset="-120"/>
            </a:endParaRPr>
          </a:p>
          <a:p>
            <a:pPr algn="just" eaLnBrk="1" hangingPunct="1">
              <a:lnSpc>
                <a:spcPct val="80000"/>
              </a:lnSpc>
              <a:defRPr/>
            </a:pPr>
            <a:r>
              <a:rPr kumimoji="0" lang="en-US" altLang="zh-TW" b="1" dirty="0">
                <a:ea typeface="新細明體" pitchFamily="18" charset="-120"/>
              </a:rPr>
              <a:t>Slicing floorplans are much easier to handle</a:t>
            </a:r>
          </a:p>
          <a:p>
            <a:pPr lvl="1" algn="just">
              <a:lnSpc>
                <a:spcPct val="80000"/>
              </a:lnSpc>
              <a:defRPr/>
            </a:pPr>
            <a:r>
              <a:rPr lang="en-US" altLang="zh-TW" dirty="0">
                <a:ea typeface="新細明體" pitchFamily="18" charset="-120"/>
              </a:rPr>
              <a:t>Efficient data structures exist for efficient computational manipulations </a:t>
            </a:r>
            <a:endParaRPr kumimoji="0" lang="zh-TW" altLang="en-US" dirty="0">
              <a:ea typeface="新細明體" pitchFamily="18" charset="-120"/>
            </a:endParaRPr>
          </a:p>
        </p:txBody>
      </p:sp>
      <p:grpSp>
        <p:nvGrpSpPr>
          <p:cNvPr id="4" name="Group 17">
            <a:extLst>
              <a:ext uri="{FF2B5EF4-FFF2-40B4-BE49-F238E27FC236}">
                <a16:creationId xmlns:a16="http://schemas.microsoft.com/office/drawing/2014/main" id="{18525D72-0F9E-634E-80B9-ACD4EA179CAE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9255940" y="4083669"/>
            <a:ext cx="1991989" cy="1935668"/>
            <a:chOff x="3408" y="1392"/>
            <a:chExt cx="1680" cy="1632"/>
          </a:xfrm>
          <a:solidFill>
            <a:schemeClr val="bg1">
              <a:lumMod val="75000"/>
            </a:schemeClr>
          </a:solidFill>
        </p:grpSpPr>
        <p:sp>
          <p:nvSpPr>
            <p:cNvPr id="5" name="Rectangle 18">
              <a:extLst>
                <a:ext uri="{FF2B5EF4-FFF2-40B4-BE49-F238E27FC236}">
                  <a16:creationId xmlns:a16="http://schemas.microsoft.com/office/drawing/2014/main" id="{50E72B9D-1B16-134F-8F06-7DCAE3F00A40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408" y="1392"/>
              <a:ext cx="433" cy="1103"/>
            </a:xfrm>
            <a:prstGeom prst="rect">
              <a:avLst/>
            </a:prstGeom>
            <a:grp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  <a:cs typeface="新細明體" charset="0"/>
              </a:endParaRPr>
            </a:p>
          </p:txBody>
        </p:sp>
        <p:sp>
          <p:nvSpPr>
            <p:cNvPr id="6" name="Rectangle 19">
              <a:extLst>
                <a:ext uri="{FF2B5EF4-FFF2-40B4-BE49-F238E27FC236}">
                  <a16:creationId xmlns:a16="http://schemas.microsoft.com/office/drawing/2014/main" id="{E0F07E47-F08C-0B4E-AE6A-C5DD61D9977B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656" y="1921"/>
              <a:ext cx="435" cy="1103"/>
            </a:xfrm>
            <a:prstGeom prst="rect">
              <a:avLst/>
            </a:prstGeom>
            <a:grp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  <a:cs typeface="新細明體" charset="0"/>
              </a:endParaRPr>
            </a:p>
          </p:txBody>
        </p:sp>
        <p:sp>
          <p:nvSpPr>
            <p:cNvPr id="7" name="Rectangle 20">
              <a:extLst>
                <a:ext uri="{FF2B5EF4-FFF2-40B4-BE49-F238E27FC236}">
                  <a16:creationId xmlns:a16="http://schemas.microsoft.com/office/drawing/2014/main" id="{C468698D-43E5-3B42-A967-F58FD93ECE9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408" y="2495"/>
              <a:ext cx="1248" cy="529"/>
            </a:xfrm>
            <a:prstGeom prst="rect">
              <a:avLst/>
            </a:prstGeom>
            <a:grp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  <a:cs typeface="新細明體" charset="0"/>
              </a:endParaRPr>
            </a:p>
          </p:txBody>
        </p:sp>
        <p:sp>
          <p:nvSpPr>
            <p:cNvPr id="8" name="Rectangle 21">
              <a:extLst>
                <a:ext uri="{FF2B5EF4-FFF2-40B4-BE49-F238E27FC236}">
                  <a16:creationId xmlns:a16="http://schemas.microsoft.com/office/drawing/2014/main" id="{E9CDF906-6925-EF4D-9B08-6A87D95DBE0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841" y="1921"/>
              <a:ext cx="815" cy="575"/>
            </a:xfrm>
            <a:prstGeom prst="rect">
              <a:avLst/>
            </a:prstGeom>
            <a:grp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  <a:cs typeface="新細明體" charset="0"/>
              </a:endParaRPr>
            </a:p>
          </p:txBody>
        </p:sp>
        <p:sp>
          <p:nvSpPr>
            <p:cNvPr id="9" name="Rectangle 22">
              <a:extLst>
                <a:ext uri="{FF2B5EF4-FFF2-40B4-BE49-F238E27FC236}">
                  <a16:creationId xmlns:a16="http://schemas.microsoft.com/office/drawing/2014/main" id="{261B5C2E-01D0-5045-9A77-C3B92CA5906B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841" y="1392"/>
              <a:ext cx="1250" cy="529"/>
            </a:xfrm>
            <a:prstGeom prst="rect">
              <a:avLst/>
            </a:prstGeom>
            <a:grp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  <a:cs typeface="新細明體" charset="0"/>
              </a:endParaRPr>
            </a:p>
          </p:txBody>
        </p:sp>
      </p:grpSp>
      <p:grpSp>
        <p:nvGrpSpPr>
          <p:cNvPr id="10" name="Group 23">
            <a:extLst>
              <a:ext uri="{FF2B5EF4-FFF2-40B4-BE49-F238E27FC236}">
                <a16:creationId xmlns:a16="http://schemas.microsoft.com/office/drawing/2014/main" id="{B0F1D6D4-E7FC-3240-BBA6-0F238AD7D86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9255940" y="1524000"/>
            <a:ext cx="1991989" cy="1935668"/>
            <a:chOff x="864" y="1392"/>
            <a:chExt cx="1680" cy="1632"/>
          </a:xfrm>
          <a:solidFill>
            <a:schemeClr val="bg1">
              <a:lumMod val="75000"/>
            </a:schemeClr>
          </a:solidFill>
        </p:grpSpPr>
        <p:sp>
          <p:nvSpPr>
            <p:cNvPr id="11" name="Rectangle 24">
              <a:extLst>
                <a:ext uri="{FF2B5EF4-FFF2-40B4-BE49-F238E27FC236}">
                  <a16:creationId xmlns:a16="http://schemas.microsoft.com/office/drawing/2014/main" id="{2D6AA54D-92BD-2E41-A72F-6A9E5186AA4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864" y="1392"/>
              <a:ext cx="528" cy="863"/>
            </a:xfrm>
            <a:prstGeom prst="rect">
              <a:avLst/>
            </a:prstGeom>
            <a:grp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  <a:cs typeface="新細明體" charset="0"/>
              </a:endParaRPr>
            </a:p>
          </p:txBody>
        </p:sp>
        <p:sp>
          <p:nvSpPr>
            <p:cNvPr id="12" name="Rectangle 25">
              <a:extLst>
                <a:ext uri="{FF2B5EF4-FFF2-40B4-BE49-F238E27FC236}">
                  <a16:creationId xmlns:a16="http://schemas.microsoft.com/office/drawing/2014/main" id="{7FAEF5A3-A664-4046-A10E-96775B75681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864" y="2255"/>
              <a:ext cx="528" cy="769"/>
            </a:xfrm>
            <a:prstGeom prst="rect">
              <a:avLst/>
            </a:prstGeom>
            <a:grp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  <a:cs typeface="新細明體" charset="0"/>
              </a:endParaRPr>
            </a:p>
          </p:txBody>
        </p:sp>
        <p:sp>
          <p:nvSpPr>
            <p:cNvPr id="13" name="Rectangle 26">
              <a:extLst>
                <a:ext uri="{FF2B5EF4-FFF2-40B4-BE49-F238E27FC236}">
                  <a16:creationId xmlns:a16="http://schemas.microsoft.com/office/drawing/2014/main" id="{B2D8251B-6D55-904D-A5EC-E52C0F9DF23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392" y="1921"/>
              <a:ext cx="435" cy="575"/>
            </a:xfrm>
            <a:prstGeom prst="rect">
              <a:avLst/>
            </a:prstGeom>
            <a:grp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  <a:cs typeface="新細明體" charset="0"/>
              </a:endParaRPr>
            </a:p>
          </p:txBody>
        </p:sp>
        <p:sp>
          <p:nvSpPr>
            <p:cNvPr id="14" name="Rectangle 27">
              <a:extLst>
                <a:ext uri="{FF2B5EF4-FFF2-40B4-BE49-F238E27FC236}">
                  <a16:creationId xmlns:a16="http://schemas.microsoft.com/office/drawing/2014/main" id="{F7D3B9F4-FE56-AB40-A98A-CBE50E74DD57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392" y="1392"/>
              <a:ext cx="1155" cy="529"/>
            </a:xfrm>
            <a:prstGeom prst="rect">
              <a:avLst/>
            </a:prstGeom>
            <a:grp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  <a:cs typeface="新細明體" charset="0"/>
              </a:endParaRPr>
            </a:p>
          </p:txBody>
        </p:sp>
        <p:sp>
          <p:nvSpPr>
            <p:cNvPr id="15" name="Rectangle 28">
              <a:extLst>
                <a:ext uri="{FF2B5EF4-FFF2-40B4-BE49-F238E27FC236}">
                  <a16:creationId xmlns:a16="http://schemas.microsoft.com/office/drawing/2014/main" id="{4E91B282-0691-0D4E-8EF4-378515BCE4D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824" y="1921"/>
              <a:ext cx="720" cy="575"/>
            </a:xfrm>
            <a:prstGeom prst="rect">
              <a:avLst/>
            </a:prstGeom>
            <a:grp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  <a:cs typeface="新細明體" charset="0"/>
              </a:endParaRPr>
            </a:p>
          </p:txBody>
        </p:sp>
        <p:sp>
          <p:nvSpPr>
            <p:cNvPr id="16" name="Rectangle 29">
              <a:extLst>
                <a:ext uri="{FF2B5EF4-FFF2-40B4-BE49-F238E27FC236}">
                  <a16:creationId xmlns:a16="http://schemas.microsoft.com/office/drawing/2014/main" id="{B9CB94E6-AA80-6344-BAA5-B6F48B9FA80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392" y="2495"/>
              <a:ext cx="675" cy="529"/>
            </a:xfrm>
            <a:prstGeom prst="rect">
              <a:avLst/>
            </a:prstGeom>
            <a:grp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  <a:cs typeface="新細明體" charset="0"/>
              </a:endParaRPr>
            </a:p>
          </p:txBody>
        </p:sp>
        <p:sp>
          <p:nvSpPr>
            <p:cNvPr id="17" name="Rectangle 30">
              <a:extLst>
                <a:ext uri="{FF2B5EF4-FFF2-40B4-BE49-F238E27FC236}">
                  <a16:creationId xmlns:a16="http://schemas.microsoft.com/office/drawing/2014/main" id="{E10EC66A-75CC-4A4D-9FAB-8D0746CE6AC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064" y="2495"/>
              <a:ext cx="480" cy="529"/>
            </a:xfrm>
            <a:prstGeom prst="rect">
              <a:avLst/>
            </a:prstGeom>
            <a:grp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  <a:cs typeface="新細明體" charset="0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D1A5D109-88CF-E04C-83E4-A1C6A5D39E2C}"/>
              </a:ext>
            </a:extLst>
          </p:cNvPr>
          <p:cNvSpPr txBox="1"/>
          <p:nvPr/>
        </p:nvSpPr>
        <p:spPr>
          <a:xfrm>
            <a:off x="9255941" y="3457424"/>
            <a:ext cx="1991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Slicing Floorplan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C65374A-54A5-0B48-89F5-A28A983424CC}"/>
              </a:ext>
            </a:extLst>
          </p:cNvPr>
          <p:cNvSpPr txBox="1"/>
          <p:nvPr/>
        </p:nvSpPr>
        <p:spPr>
          <a:xfrm>
            <a:off x="8949791" y="6018150"/>
            <a:ext cx="2565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Non-slicing Floorplan</a:t>
            </a:r>
          </a:p>
        </p:txBody>
      </p:sp>
    </p:spTree>
    <p:extLst>
      <p:ext uri="{BB962C8B-B14F-4D97-AF65-F5344CB8AC3E}">
        <p14:creationId xmlns:p14="http://schemas.microsoft.com/office/powerpoint/2010/main" val="25578738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BA854D-9276-E245-930E-6EFB03165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Representation of Slicing Floorplan</a:t>
            </a:r>
          </a:p>
        </p:txBody>
      </p:sp>
      <p:grpSp>
        <p:nvGrpSpPr>
          <p:cNvPr id="4" name="Group 5">
            <a:extLst>
              <a:ext uri="{FF2B5EF4-FFF2-40B4-BE49-F238E27FC236}">
                <a16:creationId xmlns:a16="http://schemas.microsoft.com/office/drawing/2014/main" id="{FF54BF9D-4539-4B4E-887C-5F762EA20501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32646" y="2199388"/>
            <a:ext cx="2898776" cy="2800326"/>
            <a:chOff x="864" y="1008"/>
            <a:chExt cx="1104" cy="1104"/>
          </a:xfrm>
        </p:grpSpPr>
        <p:sp>
          <p:nvSpPr>
            <p:cNvPr id="5" name="Rectangle 6">
              <a:extLst>
                <a:ext uri="{FF2B5EF4-FFF2-40B4-BE49-F238E27FC236}">
                  <a16:creationId xmlns:a16="http://schemas.microsoft.com/office/drawing/2014/main" id="{A4672A38-0D54-444C-8D6F-61019AF069D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5400000">
              <a:off x="744" y="1128"/>
              <a:ext cx="672" cy="43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rot="10800000" vert="eaVert" wrap="none" anchor="ctr"/>
            <a:lstStyle/>
            <a:p>
              <a:pPr algn="ctr" eaLnBrk="1" hangingPunct="1">
                <a:defRPr/>
              </a:pPr>
              <a:endParaRPr lang="zh-TW" altLang="en-US" sz="2800">
                <a:solidFill>
                  <a:schemeClr val="tx2"/>
                </a:solidFill>
                <a:latin typeface="Arial" charset="0"/>
                <a:ea typeface="新細明體" charset="0"/>
                <a:cs typeface="新細明體" charset="0"/>
              </a:endParaRPr>
            </a:p>
          </p:txBody>
        </p:sp>
        <p:sp>
          <p:nvSpPr>
            <p:cNvPr id="6" name="Rectangle 7">
              <a:extLst>
                <a:ext uri="{FF2B5EF4-FFF2-40B4-BE49-F238E27FC236}">
                  <a16:creationId xmlns:a16="http://schemas.microsoft.com/office/drawing/2014/main" id="{E1BA4652-C447-B14C-A0B5-0F35CA87DAE0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296" y="1776"/>
              <a:ext cx="288" cy="33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lang="en-US" altLang="zh-TW">
                  <a:solidFill>
                    <a:schemeClr val="tx2"/>
                  </a:solidFill>
                  <a:latin typeface="Arial" charset="0"/>
                  <a:ea typeface="新細明體" charset="0"/>
                  <a:cs typeface="新細明體" charset="0"/>
                </a:rPr>
                <a:t>6</a:t>
              </a:r>
            </a:p>
          </p:txBody>
        </p:sp>
        <p:sp>
          <p:nvSpPr>
            <p:cNvPr id="7" name="Rectangle 8">
              <a:extLst>
                <a:ext uri="{FF2B5EF4-FFF2-40B4-BE49-F238E27FC236}">
                  <a16:creationId xmlns:a16="http://schemas.microsoft.com/office/drawing/2014/main" id="{419AE805-12D6-FC4E-9994-AF2BF018D749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5400000">
              <a:off x="864" y="1680"/>
              <a:ext cx="432" cy="43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rot="10800000" vert="eaVert" wrap="none" anchor="ctr"/>
            <a:lstStyle/>
            <a:p>
              <a:pPr algn="ctr" eaLnBrk="1" hangingPunct="1">
                <a:defRPr/>
              </a:pPr>
              <a:r>
                <a:rPr lang="en-US" altLang="zh-TW">
                  <a:solidFill>
                    <a:schemeClr val="tx2"/>
                  </a:solidFill>
                  <a:latin typeface="Arial" charset="0"/>
                  <a:ea typeface="新細明體" charset="0"/>
                  <a:cs typeface="新細明體" charset="0"/>
                </a:rPr>
                <a:t>2</a:t>
              </a:r>
            </a:p>
          </p:txBody>
        </p:sp>
        <p:sp>
          <p:nvSpPr>
            <p:cNvPr id="8" name="Rectangle 9">
              <a:extLst>
                <a:ext uri="{FF2B5EF4-FFF2-40B4-BE49-F238E27FC236}">
                  <a16:creationId xmlns:a16="http://schemas.microsoft.com/office/drawing/2014/main" id="{B81659A0-C319-824C-948D-54D23E2E801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296" y="1008"/>
              <a:ext cx="672" cy="38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lang="en-US" altLang="zh-TW" dirty="0">
                  <a:solidFill>
                    <a:schemeClr val="tx2"/>
                  </a:solidFill>
                  <a:latin typeface="Arial" charset="0"/>
                  <a:ea typeface="新細明體" charset="0"/>
                  <a:cs typeface="新細明體" charset="0"/>
                </a:rPr>
                <a:t>3</a:t>
              </a:r>
            </a:p>
          </p:txBody>
        </p:sp>
        <p:sp>
          <p:nvSpPr>
            <p:cNvPr id="9" name="Rectangle 10">
              <a:extLst>
                <a:ext uri="{FF2B5EF4-FFF2-40B4-BE49-F238E27FC236}">
                  <a16:creationId xmlns:a16="http://schemas.microsoft.com/office/drawing/2014/main" id="{5EB8769F-326B-FE4E-8BCB-C865E85FD66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680" y="1392"/>
              <a:ext cx="288" cy="38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lang="en-US" altLang="zh-TW">
                  <a:solidFill>
                    <a:schemeClr val="tx2"/>
                  </a:solidFill>
                  <a:latin typeface="Arial" charset="0"/>
                  <a:ea typeface="新細明體" charset="0"/>
                  <a:cs typeface="新細明體" charset="0"/>
                </a:rPr>
                <a:t>5</a:t>
              </a:r>
            </a:p>
          </p:txBody>
        </p:sp>
        <p:sp>
          <p:nvSpPr>
            <p:cNvPr id="10" name="Rectangle 11">
              <a:extLst>
                <a:ext uri="{FF2B5EF4-FFF2-40B4-BE49-F238E27FC236}">
                  <a16:creationId xmlns:a16="http://schemas.microsoft.com/office/drawing/2014/main" id="{C3AEF396-3114-A54C-B6C9-107EBCBF5F40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296" y="1392"/>
              <a:ext cx="384" cy="38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lang="en-US" altLang="zh-TW">
                  <a:solidFill>
                    <a:schemeClr val="tx2"/>
                  </a:solidFill>
                  <a:latin typeface="Arial" charset="0"/>
                  <a:ea typeface="新細明體" charset="0"/>
                  <a:cs typeface="新細明體" charset="0"/>
                </a:rPr>
                <a:t>4</a:t>
              </a:r>
            </a:p>
          </p:txBody>
        </p:sp>
        <p:sp>
          <p:nvSpPr>
            <p:cNvPr id="11" name="Rectangle 12">
              <a:extLst>
                <a:ext uri="{FF2B5EF4-FFF2-40B4-BE49-F238E27FC236}">
                  <a16:creationId xmlns:a16="http://schemas.microsoft.com/office/drawing/2014/main" id="{D2C371B0-EE96-A241-A41F-2B7225CE1B70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584" y="1776"/>
              <a:ext cx="384" cy="33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lang="en-US" altLang="zh-TW">
                  <a:solidFill>
                    <a:schemeClr val="tx2"/>
                  </a:solidFill>
                  <a:latin typeface="Arial" charset="0"/>
                  <a:ea typeface="新細明體" charset="0"/>
                  <a:cs typeface="新細明體" charset="0"/>
                </a:rPr>
                <a:t>7</a:t>
              </a:r>
            </a:p>
          </p:txBody>
        </p:sp>
        <p:sp>
          <p:nvSpPr>
            <p:cNvPr id="12" name="Text Box 13">
              <a:extLst>
                <a:ext uri="{FF2B5EF4-FFF2-40B4-BE49-F238E27FC236}">
                  <a16:creationId xmlns:a16="http://schemas.microsoft.com/office/drawing/2014/main" id="{08A378FD-653F-9F4E-9D36-04CFA7FA4388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971" y="1145"/>
              <a:ext cx="242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>
                  <a:solidFill>
                    <a:schemeClr val="tx2"/>
                  </a:solidFill>
                  <a:latin typeface="Arial" charset="0"/>
                  <a:cs typeface="新細明體" charset="0"/>
                </a:rPr>
                <a:t>1</a:t>
              </a:r>
            </a:p>
          </p:txBody>
        </p:sp>
      </p:grpSp>
      <p:sp>
        <p:nvSpPr>
          <p:cNvPr id="13" name="Text Box 14">
            <a:extLst>
              <a:ext uri="{FF2B5EF4-FFF2-40B4-BE49-F238E27FC236}">
                <a16:creationId xmlns:a16="http://schemas.microsoft.com/office/drawing/2014/main" id="{3101979E-A316-7342-983C-A3D991A7F9C4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023513" y="1687340"/>
            <a:ext cx="24415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新細明體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新細明體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新細明體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新細明體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新細明體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新細明體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新細明體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新細明體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新細明體" charset="0"/>
              </a:defRPr>
            </a:lvl9pPr>
          </a:lstStyle>
          <a:p>
            <a:pPr algn="ctr" eaLnBrk="1" hangingPunct="1">
              <a:defRPr/>
            </a:pPr>
            <a:r>
              <a:rPr lang="en-US" altLang="zh-TW" dirty="0">
                <a:solidFill>
                  <a:schemeClr val="tx2"/>
                </a:solidFill>
                <a:latin typeface="Arial" charset="0"/>
                <a:cs typeface="新細明體" charset="0"/>
              </a:rPr>
              <a:t>Slicing Floorplan</a:t>
            </a:r>
          </a:p>
        </p:txBody>
      </p:sp>
      <p:grpSp>
        <p:nvGrpSpPr>
          <p:cNvPr id="15" name="Group 50">
            <a:extLst>
              <a:ext uri="{FF2B5EF4-FFF2-40B4-BE49-F238E27FC236}">
                <a16:creationId xmlns:a16="http://schemas.microsoft.com/office/drawing/2014/main" id="{9AEE4026-E213-8643-8FEF-FBEEE2B7D0DE}"/>
              </a:ext>
            </a:extLst>
          </p:cNvPr>
          <p:cNvGrpSpPr>
            <a:grpSpLocks/>
          </p:cNvGrpSpPr>
          <p:nvPr/>
        </p:nvGrpSpPr>
        <p:grpSpPr bwMode="auto">
          <a:xfrm>
            <a:off x="4725647" y="1573901"/>
            <a:ext cx="3506787" cy="3513138"/>
            <a:chOff x="2831" y="906"/>
            <a:chExt cx="2209" cy="2213"/>
          </a:xfrm>
        </p:grpSpPr>
        <p:sp>
          <p:nvSpPr>
            <p:cNvPr id="16" name="Line 15">
              <a:extLst>
                <a:ext uri="{FF2B5EF4-FFF2-40B4-BE49-F238E27FC236}">
                  <a16:creationId xmlns:a16="http://schemas.microsoft.com/office/drawing/2014/main" id="{9D9889C5-5AC8-7E4C-B0A7-EE01FD6204A2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3361" y="1343"/>
              <a:ext cx="485" cy="265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17" name="Text Box 16">
              <a:extLst>
                <a:ext uri="{FF2B5EF4-FFF2-40B4-BE49-F238E27FC236}">
                  <a16:creationId xmlns:a16="http://schemas.microsoft.com/office/drawing/2014/main" id="{0AE4475B-A6AD-634E-BB12-179B5BF44574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3791" y="1163"/>
              <a:ext cx="24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>
                  <a:solidFill>
                    <a:schemeClr val="tx2"/>
                  </a:solidFill>
                  <a:latin typeface="Arial" charset="0"/>
                  <a:cs typeface="新細明體" charset="0"/>
                </a:rPr>
                <a:t>V</a:t>
              </a:r>
            </a:p>
          </p:txBody>
        </p:sp>
        <p:sp>
          <p:nvSpPr>
            <p:cNvPr id="18" name="Text Box 17">
              <a:extLst>
                <a:ext uri="{FF2B5EF4-FFF2-40B4-BE49-F238E27FC236}">
                  <a16:creationId xmlns:a16="http://schemas.microsoft.com/office/drawing/2014/main" id="{E75DAA3E-DCAD-AD47-ADB8-70F09FDD4AC8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3167" y="1596"/>
              <a:ext cx="25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>
                  <a:solidFill>
                    <a:schemeClr val="tx2"/>
                  </a:solidFill>
                  <a:latin typeface="Arial" charset="0"/>
                  <a:cs typeface="新細明體" charset="0"/>
                </a:rPr>
                <a:t>H</a:t>
              </a:r>
            </a:p>
          </p:txBody>
        </p:sp>
        <p:sp>
          <p:nvSpPr>
            <p:cNvPr id="19" name="Text Box 18">
              <a:extLst>
                <a:ext uri="{FF2B5EF4-FFF2-40B4-BE49-F238E27FC236}">
                  <a16:creationId xmlns:a16="http://schemas.microsoft.com/office/drawing/2014/main" id="{D566388F-D00D-774B-A70D-7300508F78DE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4446" y="1596"/>
              <a:ext cx="25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>
                  <a:solidFill>
                    <a:schemeClr val="tx2"/>
                  </a:solidFill>
                  <a:latin typeface="Arial" charset="0"/>
                  <a:cs typeface="新細明體" charset="0"/>
                </a:rPr>
                <a:t>H</a:t>
              </a:r>
            </a:p>
          </p:txBody>
        </p:sp>
        <p:sp>
          <p:nvSpPr>
            <p:cNvPr id="20" name="Text Box 19">
              <a:extLst>
                <a:ext uri="{FF2B5EF4-FFF2-40B4-BE49-F238E27FC236}">
                  <a16:creationId xmlns:a16="http://schemas.microsoft.com/office/drawing/2014/main" id="{F06EF9BE-945D-514C-AB12-51DC7667237E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2831" y="1993"/>
              <a:ext cx="22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>
                  <a:solidFill>
                    <a:schemeClr val="tx2"/>
                  </a:solidFill>
                  <a:latin typeface="Arial" charset="0"/>
                  <a:cs typeface="新細明體" charset="0"/>
                </a:rPr>
                <a:t>2</a:t>
              </a:r>
            </a:p>
          </p:txBody>
        </p:sp>
        <p:sp>
          <p:nvSpPr>
            <p:cNvPr id="21" name="Text Box 20">
              <a:extLst>
                <a:ext uri="{FF2B5EF4-FFF2-40B4-BE49-F238E27FC236}">
                  <a16:creationId xmlns:a16="http://schemas.microsoft.com/office/drawing/2014/main" id="{4A9F73FE-1B97-B44F-A743-27D7462CE1CE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3536" y="1993"/>
              <a:ext cx="22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>
                  <a:solidFill>
                    <a:schemeClr val="tx2"/>
                  </a:solidFill>
                  <a:latin typeface="Arial" charset="0"/>
                  <a:cs typeface="新細明體" charset="0"/>
                </a:rPr>
                <a:t>1</a:t>
              </a:r>
            </a:p>
          </p:txBody>
        </p:sp>
        <p:sp>
          <p:nvSpPr>
            <p:cNvPr id="22" name="Text Box 21">
              <a:extLst>
                <a:ext uri="{FF2B5EF4-FFF2-40B4-BE49-F238E27FC236}">
                  <a16:creationId xmlns:a16="http://schemas.microsoft.com/office/drawing/2014/main" id="{8395EC5C-11FF-BC4B-8983-B53F9504E237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4817" y="1993"/>
              <a:ext cx="22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>
                  <a:solidFill>
                    <a:schemeClr val="tx2"/>
                  </a:solidFill>
                  <a:latin typeface="Arial" charset="0"/>
                  <a:cs typeface="新細明體" charset="0"/>
                </a:rPr>
                <a:t>3</a:t>
              </a:r>
            </a:p>
          </p:txBody>
        </p:sp>
        <p:sp>
          <p:nvSpPr>
            <p:cNvPr id="23" name="Line 22">
              <a:extLst>
                <a:ext uri="{FF2B5EF4-FFF2-40B4-BE49-F238E27FC236}">
                  <a16:creationId xmlns:a16="http://schemas.microsoft.com/office/drawing/2014/main" id="{139CB333-2203-834A-9398-303635F0B33F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3008" y="1784"/>
              <a:ext cx="176" cy="265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24" name="Line 23">
              <a:extLst>
                <a:ext uri="{FF2B5EF4-FFF2-40B4-BE49-F238E27FC236}">
                  <a16:creationId xmlns:a16="http://schemas.microsoft.com/office/drawing/2014/main" id="{D9723B9D-E2C8-E24B-AFB8-4D07361A33E0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3405" y="1784"/>
              <a:ext cx="176" cy="265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25" name="Text Box 24">
              <a:extLst>
                <a:ext uri="{FF2B5EF4-FFF2-40B4-BE49-F238E27FC236}">
                  <a16:creationId xmlns:a16="http://schemas.microsoft.com/office/drawing/2014/main" id="{9F873F82-4BD7-3E4D-9B17-6A954D7DC59B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4006" y="1993"/>
              <a:ext cx="25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 dirty="0">
                  <a:solidFill>
                    <a:schemeClr val="tx2"/>
                  </a:solidFill>
                  <a:latin typeface="Arial" charset="0"/>
                  <a:cs typeface="新細明體" charset="0"/>
                </a:rPr>
                <a:t>H</a:t>
              </a:r>
            </a:p>
          </p:txBody>
        </p:sp>
        <p:sp>
          <p:nvSpPr>
            <p:cNvPr id="26" name="Line 25">
              <a:extLst>
                <a:ext uri="{FF2B5EF4-FFF2-40B4-BE49-F238E27FC236}">
                  <a16:creationId xmlns:a16="http://schemas.microsoft.com/office/drawing/2014/main" id="{2A32FC0A-7062-324C-9B42-52D40705566D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3846" y="2182"/>
              <a:ext cx="177" cy="26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27" name="Line 26">
              <a:extLst>
                <a:ext uri="{FF2B5EF4-FFF2-40B4-BE49-F238E27FC236}">
                  <a16:creationId xmlns:a16="http://schemas.microsoft.com/office/drawing/2014/main" id="{5C9E3A76-6402-6147-A0D3-8586B6F53A27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4244" y="2182"/>
              <a:ext cx="176" cy="26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28" name="Text Box 27">
              <a:extLst>
                <a:ext uri="{FF2B5EF4-FFF2-40B4-BE49-F238E27FC236}">
                  <a16:creationId xmlns:a16="http://schemas.microsoft.com/office/drawing/2014/main" id="{9CF80B66-39BA-0843-8D20-313C44E8378F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3703" y="2443"/>
              <a:ext cx="24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>
                  <a:solidFill>
                    <a:schemeClr val="tx2"/>
                  </a:solidFill>
                  <a:latin typeface="Arial" charset="0"/>
                  <a:cs typeface="新細明體" charset="0"/>
                </a:rPr>
                <a:t>V</a:t>
              </a:r>
            </a:p>
          </p:txBody>
        </p:sp>
        <p:sp>
          <p:nvSpPr>
            <p:cNvPr id="29" name="Text Box 28">
              <a:extLst>
                <a:ext uri="{FF2B5EF4-FFF2-40B4-BE49-F238E27FC236}">
                  <a16:creationId xmlns:a16="http://schemas.microsoft.com/office/drawing/2014/main" id="{F3497A64-1121-8F42-A61A-83CD7D3E2A0A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3536" y="2831"/>
              <a:ext cx="22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>
                  <a:solidFill>
                    <a:schemeClr val="tx2"/>
                  </a:solidFill>
                  <a:latin typeface="Arial" charset="0"/>
                  <a:cs typeface="新細明體" charset="0"/>
                </a:rPr>
                <a:t>6</a:t>
              </a:r>
            </a:p>
          </p:txBody>
        </p:sp>
        <p:sp>
          <p:nvSpPr>
            <p:cNvPr id="30" name="Text Box 29">
              <a:extLst>
                <a:ext uri="{FF2B5EF4-FFF2-40B4-BE49-F238E27FC236}">
                  <a16:creationId xmlns:a16="http://schemas.microsoft.com/office/drawing/2014/main" id="{F71EBBAF-C468-6942-8008-1F68FAD9311A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4154" y="2831"/>
              <a:ext cx="22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>
                  <a:solidFill>
                    <a:schemeClr val="tx2"/>
                  </a:solidFill>
                  <a:latin typeface="Arial" charset="0"/>
                  <a:cs typeface="新細明體" charset="0"/>
                </a:rPr>
                <a:t>4</a:t>
              </a:r>
            </a:p>
          </p:txBody>
        </p:sp>
        <p:sp>
          <p:nvSpPr>
            <p:cNvPr id="31" name="Line 30">
              <a:extLst>
                <a:ext uri="{FF2B5EF4-FFF2-40B4-BE49-F238E27FC236}">
                  <a16:creationId xmlns:a16="http://schemas.microsoft.com/office/drawing/2014/main" id="{DBA06027-C71E-CD4E-BB26-405F2E128E17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3670" y="2631"/>
              <a:ext cx="88" cy="213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32" name="Line 31">
              <a:extLst>
                <a:ext uri="{FF2B5EF4-FFF2-40B4-BE49-F238E27FC236}">
                  <a16:creationId xmlns:a16="http://schemas.microsoft.com/office/drawing/2014/main" id="{56B3831B-7897-E344-917B-4519F5D3113C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3890" y="2631"/>
              <a:ext cx="89" cy="213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33" name="Text Box 32">
              <a:extLst>
                <a:ext uri="{FF2B5EF4-FFF2-40B4-BE49-F238E27FC236}">
                  <a16:creationId xmlns:a16="http://schemas.microsoft.com/office/drawing/2014/main" id="{640720AE-EE0C-7E47-B478-593B42EE6738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4309" y="2434"/>
              <a:ext cx="24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>
                  <a:solidFill>
                    <a:schemeClr val="tx2"/>
                  </a:solidFill>
                  <a:latin typeface="Arial" charset="0"/>
                  <a:cs typeface="新細明體" charset="0"/>
                </a:rPr>
                <a:t>V</a:t>
              </a:r>
            </a:p>
          </p:txBody>
        </p:sp>
        <p:sp>
          <p:nvSpPr>
            <p:cNvPr id="34" name="Text Box 33">
              <a:extLst>
                <a:ext uri="{FF2B5EF4-FFF2-40B4-BE49-F238E27FC236}">
                  <a16:creationId xmlns:a16="http://schemas.microsoft.com/office/drawing/2014/main" id="{6380BF14-E813-4043-B448-58ECA499FCDE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3889" y="2831"/>
              <a:ext cx="22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>
                  <a:solidFill>
                    <a:schemeClr val="tx2"/>
                  </a:solidFill>
                  <a:latin typeface="Arial" charset="0"/>
                  <a:cs typeface="新細明體" charset="0"/>
                </a:rPr>
                <a:t>7</a:t>
              </a:r>
            </a:p>
          </p:txBody>
        </p:sp>
        <p:sp>
          <p:nvSpPr>
            <p:cNvPr id="35" name="Text Box 34">
              <a:extLst>
                <a:ext uri="{FF2B5EF4-FFF2-40B4-BE49-F238E27FC236}">
                  <a16:creationId xmlns:a16="http://schemas.microsoft.com/office/drawing/2014/main" id="{81DF9108-3AE1-8747-9BC9-4FD1215B8456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4552" y="2831"/>
              <a:ext cx="22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>
                  <a:solidFill>
                    <a:schemeClr val="tx2"/>
                  </a:solidFill>
                  <a:latin typeface="Arial" charset="0"/>
                  <a:cs typeface="新細明體" charset="0"/>
                </a:rPr>
                <a:t>5</a:t>
              </a:r>
            </a:p>
          </p:txBody>
        </p:sp>
        <p:sp>
          <p:nvSpPr>
            <p:cNvPr id="36" name="Line 35">
              <a:extLst>
                <a:ext uri="{FF2B5EF4-FFF2-40B4-BE49-F238E27FC236}">
                  <a16:creationId xmlns:a16="http://schemas.microsoft.com/office/drawing/2014/main" id="{F1AF008C-0047-AD4B-BB9F-E92391AD145E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4276" y="2623"/>
              <a:ext cx="88" cy="221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37" name="Line 36">
              <a:extLst>
                <a:ext uri="{FF2B5EF4-FFF2-40B4-BE49-F238E27FC236}">
                  <a16:creationId xmlns:a16="http://schemas.microsoft.com/office/drawing/2014/main" id="{EAEA3DC4-A4D2-8B4D-B561-7EF35C4F7129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4508" y="2623"/>
              <a:ext cx="133" cy="221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38" name="Line 37">
              <a:extLst>
                <a:ext uri="{FF2B5EF4-FFF2-40B4-BE49-F238E27FC236}">
                  <a16:creationId xmlns:a16="http://schemas.microsoft.com/office/drawing/2014/main" id="{95331EC3-5210-9640-906E-803E02A2F86A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4023" y="1343"/>
              <a:ext cx="485" cy="265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39" name="Line 38">
              <a:extLst>
                <a:ext uri="{FF2B5EF4-FFF2-40B4-BE49-F238E27FC236}">
                  <a16:creationId xmlns:a16="http://schemas.microsoft.com/office/drawing/2014/main" id="{98E68175-11BF-0742-A235-96ABB0381C75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4244" y="1784"/>
              <a:ext cx="220" cy="265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40" name="Line 39">
              <a:extLst>
                <a:ext uri="{FF2B5EF4-FFF2-40B4-BE49-F238E27FC236}">
                  <a16:creationId xmlns:a16="http://schemas.microsoft.com/office/drawing/2014/main" id="{1DAE1AB0-D67A-184F-B745-D6CFFF3512DB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4685" y="1784"/>
              <a:ext cx="221" cy="265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41" name="Text Box 40">
              <a:extLst>
                <a:ext uri="{FF2B5EF4-FFF2-40B4-BE49-F238E27FC236}">
                  <a16:creationId xmlns:a16="http://schemas.microsoft.com/office/drawing/2014/main" id="{44F47A6F-0721-8441-A7D9-0F1DAB0B6567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3301" y="906"/>
              <a:ext cx="1131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>
                  <a:solidFill>
                    <a:schemeClr val="tx2"/>
                  </a:solidFill>
                  <a:latin typeface="Arial" charset="0"/>
                  <a:cs typeface="新細明體" charset="0"/>
                </a:rPr>
                <a:t>Slicing Tree</a:t>
              </a:r>
            </a:p>
          </p:txBody>
        </p:sp>
      </p:grpSp>
      <p:grpSp>
        <p:nvGrpSpPr>
          <p:cNvPr id="42" name="Group 51">
            <a:extLst>
              <a:ext uri="{FF2B5EF4-FFF2-40B4-BE49-F238E27FC236}">
                <a16:creationId xmlns:a16="http://schemas.microsoft.com/office/drawing/2014/main" id="{F7E9C46D-8E7E-914A-92B6-AAC518994E50}"/>
              </a:ext>
            </a:extLst>
          </p:cNvPr>
          <p:cNvGrpSpPr>
            <a:grpSpLocks/>
          </p:cNvGrpSpPr>
          <p:nvPr/>
        </p:nvGrpSpPr>
        <p:grpSpPr bwMode="auto">
          <a:xfrm>
            <a:off x="5262222" y="5241026"/>
            <a:ext cx="2663825" cy="989013"/>
            <a:chOff x="3169" y="3216"/>
            <a:chExt cx="1678" cy="623"/>
          </a:xfrm>
        </p:grpSpPr>
        <p:sp>
          <p:nvSpPr>
            <p:cNvPr id="43" name="Text Box 42">
              <a:extLst>
                <a:ext uri="{FF2B5EF4-FFF2-40B4-BE49-F238E27FC236}">
                  <a16:creationId xmlns:a16="http://schemas.microsoft.com/office/drawing/2014/main" id="{9BF98636-C4E0-0C45-9F7D-372B5079D491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3169" y="3539"/>
              <a:ext cx="1678" cy="300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>
                  <a:solidFill>
                    <a:schemeClr val="tx2"/>
                  </a:solidFill>
                  <a:latin typeface="Arial" charset="0"/>
                  <a:cs typeface="新細明體" charset="0"/>
                </a:rPr>
                <a:t>21H67V45VH3HV</a:t>
              </a:r>
            </a:p>
          </p:txBody>
        </p:sp>
        <p:sp>
          <p:nvSpPr>
            <p:cNvPr id="44" name="Line 43">
              <a:extLst>
                <a:ext uri="{FF2B5EF4-FFF2-40B4-BE49-F238E27FC236}">
                  <a16:creationId xmlns:a16="http://schemas.microsoft.com/office/drawing/2014/main" id="{770B481E-D6CF-F949-938D-05097C26D61A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3208" y="3304"/>
              <a:ext cx="34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triangle" w="med" len="sm"/>
              <a:tailEnd type="triangle" w="med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45" name="Line 44">
              <a:extLst>
                <a:ext uri="{FF2B5EF4-FFF2-40B4-BE49-F238E27FC236}">
                  <a16:creationId xmlns:a16="http://schemas.microsoft.com/office/drawing/2014/main" id="{FF0A6144-0BD6-8542-88E6-7261DFB0A4BC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3608" y="3476"/>
              <a:ext cx="33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triangle" w="med" len="sm"/>
              <a:tailEnd type="triangle" w="med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46" name="Line 45">
              <a:extLst>
                <a:ext uri="{FF2B5EF4-FFF2-40B4-BE49-F238E27FC236}">
                  <a16:creationId xmlns:a16="http://schemas.microsoft.com/office/drawing/2014/main" id="{7761B2AB-7CE9-AC4B-9435-BD3004B6A284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3992" y="3476"/>
              <a:ext cx="309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triangle" w="med" len="sm"/>
              <a:tailEnd type="triangle" w="med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47" name="Line 46">
              <a:extLst>
                <a:ext uri="{FF2B5EF4-FFF2-40B4-BE49-F238E27FC236}">
                  <a16:creationId xmlns:a16="http://schemas.microsoft.com/office/drawing/2014/main" id="{5E7E1685-7307-C342-91E0-4A13FC60C775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3608" y="3392"/>
              <a:ext cx="80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triangle" w="med" len="sm"/>
              <a:tailEnd type="triangle" w="med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48" name="Line 47">
              <a:extLst>
                <a:ext uri="{FF2B5EF4-FFF2-40B4-BE49-F238E27FC236}">
                  <a16:creationId xmlns:a16="http://schemas.microsoft.com/office/drawing/2014/main" id="{AA6F2295-3BFF-3C41-A20C-FB48726B43E3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3608" y="3304"/>
              <a:ext cx="104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triangle" w="med" len="sm"/>
              <a:tailEnd type="triangle" w="med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49" name="Line 48">
              <a:extLst>
                <a:ext uri="{FF2B5EF4-FFF2-40B4-BE49-F238E27FC236}">
                  <a16:creationId xmlns:a16="http://schemas.microsoft.com/office/drawing/2014/main" id="{517197CF-BF3C-B148-AE78-DAD1C53760D0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3215" y="3216"/>
              <a:ext cx="1585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triangle" w="med" len="sm"/>
              <a:tailEnd type="triangle" w="med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</p:grpSp>
      <p:sp>
        <p:nvSpPr>
          <p:cNvPr id="50" name="Rounded Rectangular Callout 49">
            <a:extLst>
              <a:ext uri="{FF2B5EF4-FFF2-40B4-BE49-F238E27FC236}">
                <a16:creationId xmlns:a16="http://schemas.microsoft.com/office/drawing/2014/main" id="{480CA605-4572-B24B-9303-AF6645156BC2}"/>
              </a:ext>
            </a:extLst>
          </p:cNvPr>
          <p:cNvSpPr/>
          <p:nvPr/>
        </p:nvSpPr>
        <p:spPr>
          <a:xfrm>
            <a:off x="8322923" y="4451824"/>
            <a:ext cx="3030877" cy="1776440"/>
          </a:xfrm>
          <a:prstGeom prst="wedgeRoundRectCallout">
            <a:avLst>
              <a:gd name="adj1" fmla="val -62226"/>
              <a:gd name="adj2" fmla="val 28262"/>
              <a:gd name="adj3" fmla="val 16667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Polish Expression: </a:t>
            </a:r>
            <a:r>
              <a:rPr lang="en-US" sz="2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Postorder</a:t>
            </a: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traversal of the slicing tree</a:t>
            </a:r>
          </a:p>
        </p:txBody>
      </p:sp>
      <p:sp>
        <p:nvSpPr>
          <p:cNvPr id="51" name="AutoShape 316">
            <a:extLst>
              <a:ext uri="{FF2B5EF4-FFF2-40B4-BE49-F238E27FC236}">
                <a16:creationId xmlns:a16="http://schemas.microsoft.com/office/drawing/2014/main" id="{B72E1830-D4F7-D949-B979-6A3AD4989985}"/>
              </a:ext>
            </a:extLst>
          </p:cNvPr>
          <p:cNvSpPr>
            <a:spLocks noChangeArrowheads="1"/>
          </p:cNvSpPr>
          <p:nvPr/>
        </p:nvSpPr>
        <p:spPr bwMode="auto">
          <a:xfrm rot="10800000">
            <a:off x="3830798" y="3335945"/>
            <a:ext cx="860717" cy="527211"/>
          </a:xfrm>
          <a:prstGeom prst="rightArrow">
            <a:avLst>
              <a:gd name="adj1" fmla="val 50102"/>
              <a:gd name="adj2" fmla="val 38150"/>
            </a:avLst>
          </a:prstGeom>
          <a:solidFill>
            <a:schemeClr val="tx1"/>
          </a:solidFill>
          <a:ln>
            <a:noFill/>
          </a:ln>
          <a:effectLst/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F831704-7449-1242-891F-641A0D8D64DE}"/>
              </a:ext>
            </a:extLst>
          </p:cNvPr>
          <p:cNvSpPr txBox="1"/>
          <p:nvPr/>
        </p:nvSpPr>
        <p:spPr>
          <a:xfrm>
            <a:off x="8232435" y="1915940"/>
            <a:ext cx="3121365" cy="4001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Q: Is slicing tree unique?</a:t>
            </a:r>
          </a:p>
        </p:txBody>
      </p:sp>
    </p:spTree>
    <p:extLst>
      <p:ext uri="{BB962C8B-B14F-4D97-AF65-F5344CB8AC3E}">
        <p14:creationId xmlns:p14="http://schemas.microsoft.com/office/powerpoint/2010/main" val="378743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C937F5-384F-F84D-9586-122ED72776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Slicing Tree is NOT Unique</a:t>
            </a:r>
          </a:p>
        </p:txBody>
      </p:sp>
      <p:sp>
        <p:nvSpPr>
          <p:cNvPr id="4" name="Line 5">
            <a:extLst>
              <a:ext uri="{FF2B5EF4-FFF2-40B4-BE49-F238E27FC236}">
                <a16:creationId xmlns:a16="http://schemas.microsoft.com/office/drawing/2014/main" id="{7BFAF3A1-1741-4642-B30C-7200E45CDD24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403731" y="3960813"/>
            <a:ext cx="307975" cy="531812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009419F3-0053-AE42-8B6F-659A5F42B9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5069" y="3000375"/>
            <a:ext cx="1958975" cy="1838325"/>
          </a:xfrm>
          <a:prstGeom prst="rect">
            <a:avLst/>
          </a:prstGeom>
          <a:solidFill>
            <a:srgbClr val="EAEAEA"/>
          </a:solidFill>
          <a:ln w="9525">
            <a:solidFill>
              <a:srgbClr val="B2B2B2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de-DE" altLang="en-US">
              <a:ea typeface="SimSun" panose="02010600030101010101" pitchFamily="2" charset="-122"/>
            </a:endParaRPr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7E07E00F-43D2-F748-B9F1-2AD037225B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0081" y="3000375"/>
            <a:ext cx="1223963" cy="1838325"/>
          </a:xfrm>
          <a:prstGeom prst="rect">
            <a:avLst/>
          </a:prstGeom>
          <a:noFill/>
          <a:ln w="1587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7" name="Line 8">
            <a:extLst>
              <a:ext uri="{FF2B5EF4-FFF2-40B4-BE49-F238E27FC236}">
                <a16:creationId xmlns:a16="http://schemas.microsoft.com/office/drawing/2014/main" id="{180F4A40-ED4D-8D45-9B67-45C27E4CCD82}"/>
              </a:ext>
            </a:extLst>
          </p:cNvPr>
          <p:cNvSpPr>
            <a:spLocks noChangeShapeType="1"/>
          </p:cNvSpPr>
          <p:nvPr/>
        </p:nvSpPr>
        <p:spPr bwMode="auto">
          <a:xfrm>
            <a:off x="2211269" y="3551238"/>
            <a:ext cx="1587" cy="796925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" name="Line 9">
            <a:extLst>
              <a:ext uri="{FF2B5EF4-FFF2-40B4-BE49-F238E27FC236}">
                <a16:creationId xmlns:a16="http://schemas.microsoft.com/office/drawing/2014/main" id="{3CC1FCC7-B31A-D841-8DCB-6EE8918CDD94}"/>
              </a:ext>
            </a:extLst>
          </p:cNvPr>
          <p:cNvSpPr>
            <a:spLocks noChangeShapeType="1"/>
          </p:cNvSpPr>
          <p:nvPr/>
        </p:nvSpPr>
        <p:spPr bwMode="auto">
          <a:xfrm>
            <a:off x="1615956" y="3551238"/>
            <a:ext cx="1219200" cy="1587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" name="Rectangle 10">
            <a:extLst>
              <a:ext uri="{FF2B5EF4-FFF2-40B4-BE49-F238E27FC236}">
                <a16:creationId xmlns:a16="http://schemas.microsoft.com/office/drawing/2014/main" id="{094AEE5C-9475-8543-AAE0-42515E8F5C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5069" y="3000375"/>
            <a:ext cx="735012" cy="1838325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0" name="Line 11">
            <a:extLst>
              <a:ext uri="{FF2B5EF4-FFF2-40B4-BE49-F238E27FC236}">
                <a16:creationId xmlns:a16="http://schemas.microsoft.com/office/drawing/2014/main" id="{8445BF35-3F43-1A4E-94E6-582BE30CEF26}"/>
              </a:ext>
            </a:extLst>
          </p:cNvPr>
          <p:cNvSpPr>
            <a:spLocks noChangeShapeType="1"/>
          </p:cNvSpPr>
          <p:nvPr/>
        </p:nvSpPr>
        <p:spPr bwMode="auto">
          <a:xfrm>
            <a:off x="865069" y="3917950"/>
            <a:ext cx="735012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" name="Line 12">
            <a:extLst>
              <a:ext uri="{FF2B5EF4-FFF2-40B4-BE49-F238E27FC236}">
                <a16:creationId xmlns:a16="http://schemas.microsoft.com/office/drawing/2014/main" id="{B69CEBBA-51E0-664F-A721-690EC35D0305}"/>
              </a:ext>
            </a:extLst>
          </p:cNvPr>
          <p:cNvSpPr>
            <a:spLocks noChangeShapeType="1"/>
          </p:cNvSpPr>
          <p:nvPr/>
        </p:nvSpPr>
        <p:spPr bwMode="auto">
          <a:xfrm>
            <a:off x="1600081" y="4346575"/>
            <a:ext cx="1219200" cy="1588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" name="Rectangle 13">
            <a:extLst>
              <a:ext uri="{FF2B5EF4-FFF2-40B4-BE49-F238E27FC236}">
                <a16:creationId xmlns:a16="http://schemas.microsoft.com/office/drawing/2014/main" id="{CFBBF6A6-B3FE-DE4C-A0F7-3E39975F30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28706" y="3122613"/>
            <a:ext cx="3683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DDDDD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3" name="Line 14">
            <a:extLst>
              <a:ext uri="{FF2B5EF4-FFF2-40B4-BE49-F238E27FC236}">
                <a16:creationId xmlns:a16="http://schemas.microsoft.com/office/drawing/2014/main" id="{7516FD56-BA57-9547-8C86-9F04E64BAA1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892431" y="2728913"/>
            <a:ext cx="385763" cy="385762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" name="Line 15">
            <a:extLst>
              <a:ext uri="{FF2B5EF4-FFF2-40B4-BE49-F238E27FC236}">
                <a16:creationId xmlns:a16="http://schemas.microsoft.com/office/drawing/2014/main" id="{6E7DBB51-15C7-F948-85E9-E8621214CAE0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457581" y="2720975"/>
            <a:ext cx="387350" cy="3873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" name="Line 16">
            <a:extLst>
              <a:ext uri="{FF2B5EF4-FFF2-40B4-BE49-F238E27FC236}">
                <a16:creationId xmlns:a16="http://schemas.microsoft.com/office/drawing/2014/main" id="{CE248EBD-C5C0-8043-B85D-6008DD021D4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425706" y="3316288"/>
            <a:ext cx="274638" cy="47307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" name="Line 17">
            <a:extLst>
              <a:ext uri="{FF2B5EF4-FFF2-40B4-BE49-F238E27FC236}">
                <a16:creationId xmlns:a16="http://schemas.microsoft.com/office/drawing/2014/main" id="{5C6ACDE2-53E9-7640-9B4F-8521996BF173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779719" y="3305175"/>
            <a:ext cx="274637" cy="47466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" name="Line 18">
            <a:extLst>
              <a:ext uri="{FF2B5EF4-FFF2-40B4-BE49-F238E27FC236}">
                <a16:creationId xmlns:a16="http://schemas.microsoft.com/office/drawing/2014/main" id="{05BCDDB2-618D-2B44-BCA2-DB1CD4A60E93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044956" y="3317875"/>
            <a:ext cx="274638" cy="47307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" name="Line 19">
            <a:extLst>
              <a:ext uri="{FF2B5EF4-FFF2-40B4-BE49-F238E27FC236}">
                <a16:creationId xmlns:a16="http://schemas.microsoft.com/office/drawing/2014/main" id="{FE7E4D36-FAE5-4945-AD03-B362063FB0C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629031" y="3327400"/>
            <a:ext cx="274638" cy="47466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9" name="Line 20">
            <a:extLst>
              <a:ext uri="{FF2B5EF4-FFF2-40B4-BE49-F238E27FC236}">
                <a16:creationId xmlns:a16="http://schemas.microsoft.com/office/drawing/2014/main" id="{EB525583-7397-3B4E-AEDD-2483B255409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989394" y="4029075"/>
            <a:ext cx="273050" cy="47466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" name="Line 21">
            <a:extLst>
              <a:ext uri="{FF2B5EF4-FFF2-40B4-BE49-F238E27FC236}">
                <a16:creationId xmlns:a16="http://schemas.microsoft.com/office/drawing/2014/main" id="{CD8901F7-C54C-314E-921F-87CA6EBC822B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741869" y="4567238"/>
            <a:ext cx="333375" cy="57308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" name="Line 22">
            <a:extLst>
              <a:ext uri="{FF2B5EF4-FFF2-40B4-BE49-F238E27FC236}">
                <a16:creationId xmlns:a16="http://schemas.microsoft.com/office/drawing/2014/main" id="{AE63D5ED-105F-7B44-A5FA-2DB489E2388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403731" y="4579938"/>
            <a:ext cx="331788" cy="5715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" name="Oval 23">
            <a:extLst>
              <a:ext uri="{FF2B5EF4-FFF2-40B4-BE49-F238E27FC236}">
                <a16:creationId xmlns:a16="http://schemas.microsoft.com/office/drawing/2014/main" id="{23A4242E-0908-084A-97FA-782FF41808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81431" y="3046413"/>
            <a:ext cx="457200" cy="457200"/>
          </a:xfrm>
          <a:prstGeom prst="ellipse">
            <a:avLst/>
          </a:prstGeom>
          <a:gradFill rotWithShape="1">
            <a:gsLst>
              <a:gs pos="0">
                <a:srgbClr val="FFFFFF"/>
              </a:gs>
              <a:gs pos="100000">
                <a:srgbClr val="777777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23" name="Freeform 24">
            <a:extLst>
              <a:ext uri="{FF2B5EF4-FFF2-40B4-BE49-F238E27FC236}">
                <a16:creationId xmlns:a16="http://schemas.microsoft.com/office/drawing/2014/main" id="{8E798190-D992-0E4E-8C27-C65E385D5F1D}"/>
              </a:ext>
            </a:extLst>
          </p:cNvPr>
          <p:cNvSpPr>
            <a:spLocks/>
          </p:cNvSpPr>
          <p:nvPr/>
        </p:nvSpPr>
        <p:spPr bwMode="auto">
          <a:xfrm>
            <a:off x="2763719" y="4102100"/>
            <a:ext cx="2311400" cy="444500"/>
          </a:xfrm>
          <a:custGeom>
            <a:avLst/>
            <a:gdLst>
              <a:gd name="T0" fmla="*/ 0 w 1542"/>
              <a:gd name="T1" fmla="*/ 266406 h 302"/>
              <a:gd name="T2" fmla="*/ 611577 w 1542"/>
              <a:gd name="T3" fmla="*/ 400344 h 302"/>
              <a:gd name="T4" fmla="*/ 2311400 w 1542"/>
              <a:gd name="T5" fmla="*/ 0 h 302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542" h="302">
                <a:moveTo>
                  <a:pt x="0" y="181"/>
                </a:moveTo>
                <a:cubicBezTo>
                  <a:pt x="75" y="241"/>
                  <a:pt x="151" y="302"/>
                  <a:pt x="408" y="272"/>
                </a:cubicBezTo>
                <a:cubicBezTo>
                  <a:pt x="665" y="242"/>
                  <a:pt x="1103" y="121"/>
                  <a:pt x="1542" y="0"/>
                </a:cubicBezTo>
              </a:path>
            </a:pathLst>
          </a:custGeom>
          <a:noFill/>
          <a:ln w="28575" cap="flat" cmpd="sng">
            <a:solidFill>
              <a:srgbClr val="808080"/>
            </a:solidFill>
            <a:prstDash val="dash"/>
            <a:round/>
            <a:headEnd type="none" w="med" len="med"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" name="Freeform 25">
            <a:extLst>
              <a:ext uri="{FF2B5EF4-FFF2-40B4-BE49-F238E27FC236}">
                <a16:creationId xmlns:a16="http://schemas.microsoft.com/office/drawing/2014/main" id="{038ABB36-3EC1-CF48-8AC2-A3A18E961F4B}"/>
              </a:ext>
            </a:extLst>
          </p:cNvPr>
          <p:cNvSpPr>
            <a:spLocks/>
          </p:cNvSpPr>
          <p:nvPr/>
        </p:nvSpPr>
        <p:spPr bwMode="auto">
          <a:xfrm>
            <a:off x="1355606" y="3182938"/>
            <a:ext cx="2146300" cy="735012"/>
          </a:xfrm>
          <a:custGeom>
            <a:avLst/>
            <a:gdLst>
              <a:gd name="T0" fmla="*/ 0 w 1814"/>
              <a:gd name="T1" fmla="*/ 735012 h 317"/>
              <a:gd name="T2" fmla="*/ 858993 w 1814"/>
              <a:gd name="T3" fmla="*/ 104339 h 317"/>
              <a:gd name="T4" fmla="*/ 2146300 w 1814"/>
              <a:gd name="T5" fmla="*/ 104339 h 317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814" h="317">
                <a:moveTo>
                  <a:pt x="0" y="317"/>
                </a:moveTo>
                <a:cubicBezTo>
                  <a:pt x="212" y="203"/>
                  <a:pt x="424" y="90"/>
                  <a:pt x="726" y="45"/>
                </a:cubicBezTo>
                <a:cubicBezTo>
                  <a:pt x="1028" y="0"/>
                  <a:pt x="1633" y="45"/>
                  <a:pt x="1814" y="45"/>
                </a:cubicBezTo>
              </a:path>
            </a:pathLst>
          </a:custGeom>
          <a:noFill/>
          <a:ln w="28575" cap="flat" cmpd="sng">
            <a:solidFill>
              <a:srgbClr val="808080"/>
            </a:solidFill>
            <a:prstDash val="dash"/>
            <a:round/>
            <a:headEnd type="none" w="med" len="med"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" name="Freeform 26">
            <a:extLst>
              <a:ext uri="{FF2B5EF4-FFF2-40B4-BE49-F238E27FC236}">
                <a16:creationId xmlns:a16="http://schemas.microsoft.com/office/drawing/2014/main" id="{E770EB37-E587-3547-9372-392E3AC87FCD}"/>
              </a:ext>
            </a:extLst>
          </p:cNvPr>
          <p:cNvSpPr>
            <a:spLocks/>
          </p:cNvSpPr>
          <p:nvPr/>
        </p:nvSpPr>
        <p:spPr bwMode="auto">
          <a:xfrm>
            <a:off x="1600081" y="2509838"/>
            <a:ext cx="2538413" cy="673100"/>
          </a:xfrm>
          <a:custGeom>
            <a:avLst/>
            <a:gdLst>
              <a:gd name="T0" fmla="*/ 0 w 1814"/>
              <a:gd name="T1" fmla="*/ 673100 h 317"/>
              <a:gd name="T2" fmla="*/ 1015925 w 1814"/>
              <a:gd name="T3" fmla="*/ 95550 h 317"/>
              <a:gd name="T4" fmla="*/ 2538413 w 1814"/>
              <a:gd name="T5" fmla="*/ 95550 h 317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814" h="317">
                <a:moveTo>
                  <a:pt x="0" y="317"/>
                </a:moveTo>
                <a:cubicBezTo>
                  <a:pt x="212" y="203"/>
                  <a:pt x="424" y="90"/>
                  <a:pt x="726" y="45"/>
                </a:cubicBezTo>
                <a:cubicBezTo>
                  <a:pt x="1028" y="0"/>
                  <a:pt x="1633" y="45"/>
                  <a:pt x="1814" y="45"/>
                </a:cubicBezTo>
              </a:path>
            </a:pathLst>
          </a:custGeom>
          <a:noFill/>
          <a:ln w="28575" cap="flat" cmpd="sng">
            <a:solidFill>
              <a:srgbClr val="808080"/>
            </a:solidFill>
            <a:prstDash val="dash"/>
            <a:round/>
            <a:headEnd type="none" w="med" len="med"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" name="Freeform 27">
            <a:extLst>
              <a:ext uri="{FF2B5EF4-FFF2-40B4-BE49-F238E27FC236}">
                <a16:creationId xmlns:a16="http://schemas.microsoft.com/office/drawing/2014/main" id="{6B7D4916-E013-9A4C-9752-88D9B9CE2B86}"/>
              </a:ext>
            </a:extLst>
          </p:cNvPr>
          <p:cNvSpPr>
            <a:spLocks/>
          </p:cNvSpPr>
          <p:nvPr/>
        </p:nvSpPr>
        <p:spPr bwMode="auto">
          <a:xfrm>
            <a:off x="2219206" y="4103688"/>
            <a:ext cx="3236913" cy="947737"/>
          </a:xfrm>
          <a:custGeom>
            <a:avLst/>
            <a:gdLst>
              <a:gd name="T0" fmla="*/ 0 w 2177"/>
              <a:gd name="T1" fmla="*/ 0 h 559"/>
              <a:gd name="T2" fmla="*/ 1213285 w 2177"/>
              <a:gd name="T3" fmla="*/ 846012 h 559"/>
              <a:gd name="T4" fmla="*/ 3236913 w 2177"/>
              <a:gd name="T5" fmla="*/ 615436 h 559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77" h="559">
                <a:moveTo>
                  <a:pt x="0" y="0"/>
                </a:moveTo>
                <a:cubicBezTo>
                  <a:pt x="226" y="219"/>
                  <a:pt x="453" y="439"/>
                  <a:pt x="816" y="499"/>
                </a:cubicBezTo>
                <a:cubicBezTo>
                  <a:pt x="1179" y="559"/>
                  <a:pt x="1678" y="461"/>
                  <a:pt x="2177" y="363"/>
                </a:cubicBezTo>
              </a:path>
            </a:pathLst>
          </a:custGeom>
          <a:noFill/>
          <a:ln w="28575" cap="flat" cmpd="sng">
            <a:solidFill>
              <a:srgbClr val="808080"/>
            </a:solidFill>
            <a:prstDash val="dash"/>
            <a:round/>
            <a:headEnd type="none" w="med" len="med"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" name="Freeform 28">
            <a:extLst>
              <a:ext uri="{FF2B5EF4-FFF2-40B4-BE49-F238E27FC236}">
                <a16:creationId xmlns:a16="http://schemas.microsoft.com/office/drawing/2014/main" id="{6A9D7925-F718-A94F-B86A-1AB14541132A}"/>
              </a:ext>
            </a:extLst>
          </p:cNvPr>
          <p:cNvSpPr>
            <a:spLocks/>
          </p:cNvSpPr>
          <p:nvPr/>
        </p:nvSpPr>
        <p:spPr bwMode="auto">
          <a:xfrm>
            <a:off x="2639894" y="3306763"/>
            <a:ext cx="2082800" cy="407987"/>
          </a:xfrm>
          <a:custGeom>
            <a:avLst/>
            <a:gdLst>
              <a:gd name="T0" fmla="*/ 0 w 1542"/>
              <a:gd name="T1" fmla="*/ 244522 h 302"/>
              <a:gd name="T2" fmla="*/ 551091 w 1542"/>
              <a:gd name="T3" fmla="*/ 367458 h 302"/>
              <a:gd name="T4" fmla="*/ 2082800 w 1542"/>
              <a:gd name="T5" fmla="*/ 0 h 302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542" h="302">
                <a:moveTo>
                  <a:pt x="0" y="181"/>
                </a:moveTo>
                <a:cubicBezTo>
                  <a:pt x="75" y="241"/>
                  <a:pt x="151" y="302"/>
                  <a:pt x="408" y="272"/>
                </a:cubicBezTo>
                <a:cubicBezTo>
                  <a:pt x="665" y="242"/>
                  <a:pt x="1103" y="121"/>
                  <a:pt x="1542" y="0"/>
                </a:cubicBezTo>
              </a:path>
            </a:pathLst>
          </a:custGeom>
          <a:noFill/>
          <a:ln w="28575" cap="flat" cmpd="sng">
            <a:solidFill>
              <a:srgbClr val="808080"/>
            </a:solidFill>
            <a:prstDash val="dash"/>
            <a:round/>
            <a:headEnd type="none" w="med" len="med"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" name="Text Box 29">
            <a:extLst>
              <a:ext uri="{FF2B5EF4-FFF2-40B4-BE49-F238E27FC236}">
                <a16:creationId xmlns:a16="http://schemas.microsoft.com/office/drawing/2014/main" id="{05EF6FCC-FFE8-2E45-8823-B2D01AE9AB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9381" y="3292475"/>
            <a:ext cx="304800" cy="350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de-DE" altLang="zh-CN" i="1">
                <a:ea typeface="SimSun" panose="02010600030101010101" pitchFamily="2" charset="-122"/>
              </a:rPr>
              <a:t>b</a:t>
            </a:r>
            <a:endParaRPr lang="en-US" altLang="zh-CN" i="1">
              <a:ea typeface="SimSun" panose="02010600030101010101" pitchFamily="2" charset="-122"/>
            </a:endParaRPr>
          </a:p>
        </p:txBody>
      </p:sp>
      <p:sp>
        <p:nvSpPr>
          <p:cNvPr id="29" name="Text Box 30">
            <a:extLst>
              <a:ext uri="{FF2B5EF4-FFF2-40B4-BE49-F238E27FC236}">
                <a16:creationId xmlns:a16="http://schemas.microsoft.com/office/drawing/2014/main" id="{EF50C9A7-80D0-0647-9E68-CBCE4AE4C7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60456" y="4408488"/>
            <a:ext cx="304800" cy="350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de-DE" altLang="zh-CN" i="1">
                <a:ea typeface="SimSun" panose="02010600030101010101" pitchFamily="2" charset="-122"/>
              </a:rPr>
              <a:t>d</a:t>
            </a:r>
            <a:endParaRPr lang="en-US" altLang="zh-CN" i="1">
              <a:ea typeface="SimSun" panose="02010600030101010101" pitchFamily="2" charset="-122"/>
            </a:endParaRPr>
          </a:p>
        </p:txBody>
      </p:sp>
      <p:sp>
        <p:nvSpPr>
          <p:cNvPr id="30" name="Text Box 31">
            <a:extLst>
              <a:ext uri="{FF2B5EF4-FFF2-40B4-BE49-F238E27FC236}">
                <a16:creationId xmlns:a16="http://schemas.microsoft.com/office/drawing/2014/main" id="{50170079-6823-B44A-80F4-F361323AE2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9856" y="4164013"/>
            <a:ext cx="304800" cy="350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de-DE" altLang="zh-CN" i="1">
                <a:ea typeface="SimSun" panose="02010600030101010101" pitchFamily="2" charset="-122"/>
              </a:rPr>
              <a:t>a</a:t>
            </a:r>
            <a:endParaRPr lang="en-US" altLang="zh-CN" i="1">
              <a:ea typeface="SimSun" panose="02010600030101010101" pitchFamily="2" charset="-122"/>
            </a:endParaRPr>
          </a:p>
        </p:txBody>
      </p:sp>
      <p:sp>
        <p:nvSpPr>
          <p:cNvPr id="31" name="Text Box 32">
            <a:extLst>
              <a:ext uri="{FF2B5EF4-FFF2-40B4-BE49-F238E27FC236}">
                <a16:creationId xmlns:a16="http://schemas.microsoft.com/office/drawing/2014/main" id="{1150978B-1CAA-6748-858A-57F77E65FA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47719" y="3735388"/>
            <a:ext cx="304800" cy="350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de-DE" altLang="zh-CN" i="1">
                <a:ea typeface="SimSun" panose="02010600030101010101" pitchFamily="2" charset="-122"/>
              </a:rPr>
              <a:t>e</a:t>
            </a:r>
            <a:endParaRPr lang="en-US" altLang="zh-CN" i="1">
              <a:ea typeface="SimSun" panose="02010600030101010101" pitchFamily="2" charset="-122"/>
            </a:endParaRPr>
          </a:p>
        </p:txBody>
      </p:sp>
      <p:sp>
        <p:nvSpPr>
          <p:cNvPr id="32" name="Text Box 33">
            <a:extLst>
              <a:ext uri="{FF2B5EF4-FFF2-40B4-BE49-F238E27FC236}">
                <a16:creationId xmlns:a16="http://schemas.microsoft.com/office/drawing/2014/main" id="{CF7B8E6E-DC6D-4B48-854B-BA0CDD6436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66806" y="3084513"/>
            <a:ext cx="292100" cy="350837"/>
          </a:xfrm>
          <a:prstGeom prst="rect">
            <a:avLst/>
          </a:prstGeom>
          <a:solidFill>
            <a:srgbClr val="EAEAE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de-DE" altLang="zh-CN" i="1">
                <a:ea typeface="SimSun" panose="02010600030101010101" pitchFamily="2" charset="-122"/>
              </a:rPr>
              <a:t>c</a:t>
            </a:r>
            <a:endParaRPr lang="en-US" altLang="zh-CN" i="1">
              <a:ea typeface="SimSun" panose="02010600030101010101" pitchFamily="2" charset="-122"/>
            </a:endParaRPr>
          </a:p>
        </p:txBody>
      </p:sp>
      <p:sp>
        <p:nvSpPr>
          <p:cNvPr id="33" name="Text Box 34">
            <a:extLst>
              <a:ext uri="{FF2B5EF4-FFF2-40B4-BE49-F238E27FC236}">
                <a16:creationId xmlns:a16="http://schemas.microsoft.com/office/drawing/2014/main" id="{1411E684-0B3D-B143-85CB-0E8A9C5AAF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60494" y="3727450"/>
            <a:ext cx="295275" cy="350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de-DE" altLang="zh-CN" i="1">
                <a:ea typeface="SimSun" panose="02010600030101010101" pitchFamily="2" charset="-122"/>
              </a:rPr>
              <a:t>f</a:t>
            </a:r>
            <a:endParaRPr lang="en-US" altLang="zh-CN" i="1">
              <a:ea typeface="SimSun" panose="02010600030101010101" pitchFamily="2" charset="-122"/>
            </a:endParaRPr>
          </a:p>
        </p:txBody>
      </p:sp>
      <p:sp>
        <p:nvSpPr>
          <p:cNvPr id="34" name="Oval 35">
            <a:extLst>
              <a:ext uri="{FF2B5EF4-FFF2-40B4-BE49-F238E27FC236}">
                <a16:creationId xmlns:a16="http://schemas.microsoft.com/office/drawing/2014/main" id="{3CC87A99-C4F6-D940-A5D9-6F4FE670BC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87581" y="3697288"/>
            <a:ext cx="454025" cy="457200"/>
          </a:xfrm>
          <a:prstGeom prst="ellipse">
            <a:avLst/>
          </a:prstGeom>
          <a:gradFill rotWithShape="1">
            <a:gsLst>
              <a:gs pos="0">
                <a:srgbClr val="FFFFFF"/>
              </a:gs>
              <a:gs pos="100000">
                <a:srgbClr val="B2B2B2"/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35" name="Text Box 36">
            <a:extLst>
              <a:ext uri="{FF2B5EF4-FFF2-40B4-BE49-F238E27FC236}">
                <a16:creationId xmlns:a16="http://schemas.microsoft.com/office/drawing/2014/main" id="{86CF61FE-74AB-8041-9DAB-6487FBC6A7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70119" y="3729038"/>
            <a:ext cx="498475" cy="350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de-DE" altLang="zh-CN" i="1">
                <a:ea typeface="SimSun" panose="02010600030101010101" pitchFamily="2" charset="-122"/>
              </a:rPr>
              <a:t>a</a:t>
            </a:r>
          </a:p>
        </p:txBody>
      </p:sp>
      <p:sp>
        <p:nvSpPr>
          <p:cNvPr id="36" name="Oval 37">
            <a:extLst>
              <a:ext uri="{FF2B5EF4-FFF2-40B4-BE49-F238E27FC236}">
                <a16:creationId xmlns:a16="http://schemas.microsoft.com/office/drawing/2014/main" id="{FF8A137E-74E2-CC44-8658-CBEEE05412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43256" y="2403475"/>
            <a:ext cx="457200" cy="457200"/>
          </a:xfrm>
          <a:prstGeom prst="ellipse">
            <a:avLst/>
          </a:prstGeom>
          <a:gradFill rotWithShape="1">
            <a:gsLst>
              <a:gs pos="0">
                <a:srgbClr val="FFFFFF"/>
              </a:gs>
              <a:gs pos="100000">
                <a:srgbClr val="777777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37" name="Oval 38">
            <a:extLst>
              <a:ext uri="{FF2B5EF4-FFF2-40B4-BE49-F238E27FC236}">
                <a16:creationId xmlns:a16="http://schemas.microsoft.com/office/drawing/2014/main" id="{36602188-CDBE-FF43-A5FD-243455B778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09844" y="3041650"/>
            <a:ext cx="457200" cy="457200"/>
          </a:xfrm>
          <a:prstGeom prst="ellipse">
            <a:avLst/>
          </a:prstGeom>
          <a:gradFill rotWithShape="1">
            <a:gsLst>
              <a:gs pos="0">
                <a:srgbClr val="FFFFFF"/>
              </a:gs>
              <a:gs pos="100000">
                <a:srgbClr val="777777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38" name="Oval 39">
            <a:extLst>
              <a:ext uri="{FF2B5EF4-FFF2-40B4-BE49-F238E27FC236}">
                <a16:creationId xmlns:a16="http://schemas.microsoft.com/office/drawing/2014/main" id="{6CDE90CD-C95F-0C49-A132-767BC4DE5A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16306" y="3702050"/>
            <a:ext cx="454025" cy="457200"/>
          </a:xfrm>
          <a:prstGeom prst="ellipse">
            <a:avLst/>
          </a:prstGeom>
          <a:gradFill rotWithShape="1">
            <a:gsLst>
              <a:gs pos="0">
                <a:srgbClr val="FFFFFF"/>
              </a:gs>
              <a:gs pos="100000">
                <a:srgbClr val="B2B2B2"/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39" name="Text Box 40">
            <a:extLst>
              <a:ext uri="{FF2B5EF4-FFF2-40B4-BE49-F238E27FC236}">
                <a16:creationId xmlns:a16="http://schemas.microsoft.com/office/drawing/2014/main" id="{ECF21BBC-7C01-B34C-A7B2-5BE0192D9C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89319" y="3738563"/>
            <a:ext cx="498475" cy="350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de-DE" altLang="zh-CN" i="1">
                <a:ea typeface="SimSun" panose="02010600030101010101" pitchFamily="2" charset="-122"/>
              </a:rPr>
              <a:t>c</a:t>
            </a:r>
          </a:p>
        </p:txBody>
      </p:sp>
      <p:sp>
        <p:nvSpPr>
          <p:cNvPr id="40" name="Oval 41">
            <a:extLst>
              <a:ext uri="{FF2B5EF4-FFF2-40B4-BE49-F238E27FC236}">
                <a16:creationId xmlns:a16="http://schemas.microsoft.com/office/drawing/2014/main" id="{649F64EF-0A32-4F46-A99F-958FEAAB5B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54444" y="4340225"/>
            <a:ext cx="454025" cy="457200"/>
          </a:xfrm>
          <a:prstGeom prst="ellipse">
            <a:avLst/>
          </a:prstGeom>
          <a:gradFill rotWithShape="1">
            <a:gsLst>
              <a:gs pos="0">
                <a:srgbClr val="FFFFFF"/>
              </a:gs>
              <a:gs pos="100000">
                <a:srgbClr val="B2B2B2"/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41" name="Oval 42">
            <a:extLst>
              <a:ext uri="{FF2B5EF4-FFF2-40B4-BE49-F238E27FC236}">
                <a16:creationId xmlns:a16="http://schemas.microsoft.com/office/drawing/2014/main" id="{B3502879-C92E-F249-8F36-6902384922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06869" y="5054600"/>
            <a:ext cx="454025" cy="457200"/>
          </a:xfrm>
          <a:prstGeom prst="ellipse">
            <a:avLst/>
          </a:prstGeom>
          <a:gradFill rotWithShape="1">
            <a:gsLst>
              <a:gs pos="0">
                <a:srgbClr val="FFFFFF"/>
              </a:gs>
              <a:gs pos="100000">
                <a:srgbClr val="B2B2B2"/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42" name="Oval 43">
            <a:extLst>
              <a:ext uri="{FF2B5EF4-FFF2-40B4-BE49-F238E27FC236}">
                <a16:creationId xmlns:a16="http://schemas.microsoft.com/office/drawing/2014/main" id="{B844F400-F841-474E-948F-F609AB9D75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78394" y="5059363"/>
            <a:ext cx="454025" cy="457200"/>
          </a:xfrm>
          <a:prstGeom prst="ellipse">
            <a:avLst/>
          </a:prstGeom>
          <a:gradFill rotWithShape="1">
            <a:gsLst>
              <a:gs pos="0">
                <a:srgbClr val="FFFFFF"/>
              </a:gs>
              <a:gs pos="100000">
                <a:srgbClr val="B2B2B2"/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43" name="Oval 44">
            <a:extLst>
              <a:ext uri="{FF2B5EF4-FFF2-40B4-BE49-F238E27FC236}">
                <a16:creationId xmlns:a16="http://schemas.microsoft.com/office/drawing/2014/main" id="{B2830A38-F1DA-FC42-936E-3B2D5AF587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48144" y="3698875"/>
            <a:ext cx="457200" cy="457200"/>
          </a:xfrm>
          <a:prstGeom prst="ellipse">
            <a:avLst/>
          </a:prstGeom>
          <a:gradFill rotWithShape="1">
            <a:gsLst>
              <a:gs pos="0">
                <a:srgbClr val="FFFFFF"/>
              </a:gs>
              <a:gs pos="100000">
                <a:srgbClr val="777777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44" name="Oval 45">
            <a:extLst>
              <a:ext uri="{FF2B5EF4-FFF2-40B4-BE49-F238E27FC236}">
                <a16:creationId xmlns:a16="http://schemas.microsoft.com/office/drawing/2014/main" id="{7B3921AF-91CF-0149-944A-0FE02388EB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10094" y="4341813"/>
            <a:ext cx="457200" cy="457200"/>
          </a:xfrm>
          <a:prstGeom prst="ellipse">
            <a:avLst/>
          </a:prstGeom>
          <a:gradFill rotWithShape="1">
            <a:gsLst>
              <a:gs pos="0">
                <a:srgbClr val="FFFFFF"/>
              </a:gs>
              <a:gs pos="100000">
                <a:srgbClr val="777777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45" name="Oval 46">
            <a:extLst>
              <a:ext uri="{FF2B5EF4-FFF2-40B4-BE49-F238E27FC236}">
                <a16:creationId xmlns:a16="http://schemas.microsoft.com/office/drawing/2014/main" id="{731BF71B-9B42-4943-85FC-6A193FB4A8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68619" y="3697288"/>
            <a:ext cx="454025" cy="457200"/>
          </a:xfrm>
          <a:prstGeom prst="ellipse">
            <a:avLst/>
          </a:prstGeom>
          <a:gradFill rotWithShape="1">
            <a:gsLst>
              <a:gs pos="0">
                <a:srgbClr val="FFFFFF"/>
              </a:gs>
              <a:gs pos="100000">
                <a:srgbClr val="B2B2B2"/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46" name="Text Box 47">
            <a:extLst>
              <a:ext uri="{FF2B5EF4-FFF2-40B4-BE49-F238E27FC236}">
                <a16:creationId xmlns:a16="http://schemas.microsoft.com/office/drawing/2014/main" id="{43713C4B-A781-2645-8767-F676429D9A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55919" y="3738563"/>
            <a:ext cx="498475" cy="350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de-DE" altLang="zh-CN" i="1">
                <a:ea typeface="SimSun" panose="02010600030101010101" pitchFamily="2" charset="-122"/>
              </a:rPr>
              <a:t>b</a:t>
            </a:r>
          </a:p>
        </p:txBody>
      </p:sp>
      <p:sp>
        <p:nvSpPr>
          <p:cNvPr id="47" name="Text Box 69">
            <a:extLst>
              <a:ext uri="{FF2B5EF4-FFF2-40B4-BE49-F238E27FC236}">
                <a16:creationId xmlns:a16="http://schemas.microsoft.com/office/drawing/2014/main" id="{F9501991-69DF-8744-84BA-9E014B025B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32219" y="4381500"/>
            <a:ext cx="498475" cy="350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de-DE" altLang="zh-CN" i="1">
                <a:ea typeface="SimSun" panose="02010600030101010101" pitchFamily="2" charset="-122"/>
              </a:rPr>
              <a:t>d</a:t>
            </a:r>
          </a:p>
        </p:txBody>
      </p:sp>
      <p:sp>
        <p:nvSpPr>
          <p:cNvPr id="48" name="Text Box 70">
            <a:extLst>
              <a:ext uri="{FF2B5EF4-FFF2-40B4-BE49-F238E27FC236}">
                <a16:creationId xmlns:a16="http://schemas.microsoft.com/office/drawing/2014/main" id="{A117C1EB-9A54-CB4F-A82C-6739CA9C64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84644" y="5081588"/>
            <a:ext cx="498475" cy="350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de-DE" altLang="zh-CN" i="1">
                <a:ea typeface="SimSun" panose="02010600030101010101" pitchFamily="2" charset="-122"/>
              </a:rPr>
              <a:t>e</a:t>
            </a:r>
          </a:p>
        </p:txBody>
      </p:sp>
      <p:sp>
        <p:nvSpPr>
          <p:cNvPr id="49" name="Text Box 71">
            <a:extLst>
              <a:ext uri="{FF2B5EF4-FFF2-40B4-BE49-F238E27FC236}">
                <a16:creationId xmlns:a16="http://schemas.microsoft.com/office/drawing/2014/main" id="{E0635740-DC5A-DD44-806A-1794F44CD7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60931" y="5105400"/>
            <a:ext cx="498475" cy="350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de-DE" altLang="zh-CN" i="1">
                <a:ea typeface="SimSun" panose="02010600030101010101" pitchFamily="2" charset="-122"/>
              </a:rPr>
              <a:t>f</a:t>
            </a:r>
          </a:p>
        </p:txBody>
      </p:sp>
      <p:sp>
        <p:nvSpPr>
          <p:cNvPr id="50" name="Text Box 72">
            <a:extLst>
              <a:ext uri="{FF2B5EF4-FFF2-40B4-BE49-F238E27FC236}">
                <a16:creationId xmlns:a16="http://schemas.microsoft.com/office/drawing/2014/main" id="{86FE3993-847A-0741-852C-00EA4B55D4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44931" y="3114675"/>
            <a:ext cx="339725" cy="350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de-DE" altLang="zh-CN" b="1">
                <a:ea typeface="SimSun" panose="02010600030101010101" pitchFamily="2" charset="-122"/>
              </a:rPr>
              <a:t>H</a:t>
            </a:r>
            <a:endParaRPr lang="en-US" altLang="zh-CN" b="1">
              <a:ea typeface="SimSun" panose="02010600030101010101" pitchFamily="2" charset="-122"/>
            </a:endParaRPr>
          </a:p>
        </p:txBody>
      </p:sp>
      <p:sp>
        <p:nvSpPr>
          <p:cNvPr id="51" name="Text Box 73">
            <a:extLst>
              <a:ext uri="{FF2B5EF4-FFF2-40B4-BE49-F238E27FC236}">
                <a16:creationId xmlns:a16="http://schemas.microsoft.com/office/drawing/2014/main" id="{E43DD1EC-4276-9546-AA0B-A435FCE2DD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11519" y="2471738"/>
            <a:ext cx="328612" cy="350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de-DE" altLang="zh-CN" b="1">
                <a:ea typeface="SimSun" panose="02010600030101010101" pitchFamily="2" charset="-122"/>
              </a:rPr>
              <a:t>V</a:t>
            </a:r>
            <a:endParaRPr lang="en-US" altLang="zh-CN" b="1">
              <a:ea typeface="SimSun" panose="02010600030101010101" pitchFamily="2" charset="-122"/>
            </a:endParaRPr>
          </a:p>
        </p:txBody>
      </p:sp>
      <p:sp>
        <p:nvSpPr>
          <p:cNvPr id="52" name="Text Box 74">
            <a:extLst>
              <a:ext uri="{FF2B5EF4-FFF2-40B4-BE49-F238E27FC236}">
                <a16:creationId xmlns:a16="http://schemas.microsoft.com/office/drawing/2014/main" id="{1C4D9C73-839F-B744-A001-071D2B19CE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73344" y="3109913"/>
            <a:ext cx="339725" cy="350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de-DE" altLang="zh-CN" b="1">
                <a:ea typeface="SimSun" panose="02010600030101010101" pitchFamily="2" charset="-122"/>
              </a:rPr>
              <a:t>H</a:t>
            </a:r>
            <a:endParaRPr lang="en-US" altLang="zh-CN" b="1">
              <a:ea typeface="SimSun" panose="02010600030101010101" pitchFamily="2" charset="-122"/>
            </a:endParaRPr>
          </a:p>
        </p:txBody>
      </p:sp>
      <p:sp>
        <p:nvSpPr>
          <p:cNvPr id="53" name="Text Box 75">
            <a:extLst>
              <a:ext uri="{FF2B5EF4-FFF2-40B4-BE49-F238E27FC236}">
                <a16:creationId xmlns:a16="http://schemas.microsoft.com/office/drawing/2014/main" id="{56B55CA4-2A5A-B94D-941F-DCB7C6CC70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11644" y="3767138"/>
            <a:ext cx="339725" cy="350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de-DE" altLang="zh-CN" b="1">
                <a:ea typeface="SimSun" panose="02010600030101010101" pitchFamily="2" charset="-122"/>
              </a:rPr>
              <a:t>H</a:t>
            </a:r>
            <a:endParaRPr lang="en-US" altLang="zh-CN" b="1">
              <a:ea typeface="SimSun" panose="02010600030101010101" pitchFamily="2" charset="-122"/>
            </a:endParaRPr>
          </a:p>
        </p:txBody>
      </p:sp>
      <p:sp>
        <p:nvSpPr>
          <p:cNvPr id="54" name="Text Box 76">
            <a:extLst>
              <a:ext uri="{FF2B5EF4-FFF2-40B4-BE49-F238E27FC236}">
                <a16:creationId xmlns:a16="http://schemas.microsoft.com/office/drawing/2014/main" id="{A22299AF-610A-2349-B567-111A1E0508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78356" y="4410075"/>
            <a:ext cx="328613" cy="350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de-DE" altLang="zh-CN" b="1">
                <a:ea typeface="SimSun" panose="02010600030101010101" pitchFamily="2" charset="-122"/>
              </a:rPr>
              <a:t>V</a:t>
            </a:r>
            <a:endParaRPr lang="en-US" altLang="zh-CN" b="1">
              <a:ea typeface="SimSun" panose="02010600030101010101" pitchFamily="2" charset="-122"/>
            </a:endParaRPr>
          </a:p>
        </p:txBody>
      </p:sp>
      <p:grpSp>
        <p:nvGrpSpPr>
          <p:cNvPr id="55" name="Group 89">
            <a:extLst>
              <a:ext uri="{FF2B5EF4-FFF2-40B4-BE49-F238E27FC236}">
                <a16:creationId xmlns:a16="http://schemas.microsoft.com/office/drawing/2014/main" id="{9FB86A40-D8FF-B543-AFD4-E5E2B8CD596E}"/>
              </a:ext>
            </a:extLst>
          </p:cNvPr>
          <p:cNvGrpSpPr>
            <a:grpSpLocks/>
          </p:cNvGrpSpPr>
          <p:nvPr/>
        </p:nvGrpSpPr>
        <p:grpSpPr bwMode="auto">
          <a:xfrm>
            <a:off x="7883524" y="2403475"/>
            <a:ext cx="3222625" cy="3113088"/>
            <a:chOff x="3617" y="1514"/>
            <a:chExt cx="2030" cy="1961"/>
          </a:xfrm>
        </p:grpSpPr>
        <p:sp>
          <p:nvSpPr>
            <p:cNvPr id="56" name="Line 48">
              <a:extLst>
                <a:ext uri="{FF2B5EF4-FFF2-40B4-BE49-F238E27FC236}">
                  <a16:creationId xmlns:a16="http://schemas.microsoft.com/office/drawing/2014/main" id="{8BCF7DC7-4094-2247-AC30-87A07BC1B05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5075" y="2531"/>
              <a:ext cx="173" cy="299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" name="Line 49">
              <a:extLst>
                <a:ext uri="{FF2B5EF4-FFF2-40B4-BE49-F238E27FC236}">
                  <a16:creationId xmlns:a16="http://schemas.microsoft.com/office/drawing/2014/main" id="{E3364491-124A-1F49-B33E-04A8CE3D6B4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102" y="1719"/>
              <a:ext cx="243" cy="243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8" name="Line 50">
              <a:extLst>
                <a:ext uri="{FF2B5EF4-FFF2-40B4-BE49-F238E27FC236}">
                  <a16:creationId xmlns:a16="http://schemas.microsoft.com/office/drawing/2014/main" id="{695B1966-42B5-F842-A612-6E3E1B34003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4458" y="1714"/>
              <a:ext cx="244" cy="24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9" name="Line 51">
              <a:extLst>
                <a:ext uri="{FF2B5EF4-FFF2-40B4-BE49-F238E27FC236}">
                  <a16:creationId xmlns:a16="http://schemas.microsoft.com/office/drawing/2014/main" id="{8127D9B3-0DA0-A44B-A909-C6E5D858F83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808" y="2089"/>
              <a:ext cx="173" cy="29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" name="Line 52">
              <a:extLst>
                <a:ext uri="{FF2B5EF4-FFF2-40B4-BE49-F238E27FC236}">
                  <a16:creationId xmlns:a16="http://schemas.microsoft.com/office/drawing/2014/main" id="{8A83FEA5-954B-2249-B46A-5C6FE8A9D43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4031" y="2082"/>
              <a:ext cx="173" cy="299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1" name="Line 53">
              <a:extLst>
                <a:ext uri="{FF2B5EF4-FFF2-40B4-BE49-F238E27FC236}">
                  <a16:creationId xmlns:a16="http://schemas.microsoft.com/office/drawing/2014/main" id="{21F19752-41B0-3D40-95D8-D7071D610BD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4828" y="2090"/>
              <a:ext cx="173" cy="29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2" name="Line 54">
              <a:extLst>
                <a:ext uri="{FF2B5EF4-FFF2-40B4-BE49-F238E27FC236}">
                  <a16:creationId xmlns:a16="http://schemas.microsoft.com/office/drawing/2014/main" id="{CD3B16B9-D09E-B140-BA0C-32C3F385B5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566" y="2096"/>
              <a:ext cx="173" cy="299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" name="Line 55">
              <a:extLst>
                <a:ext uri="{FF2B5EF4-FFF2-40B4-BE49-F238E27FC236}">
                  <a16:creationId xmlns:a16="http://schemas.microsoft.com/office/drawing/2014/main" id="{6CD6443F-012D-EC41-9DF0-26D3ED0E8D0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793" y="2538"/>
              <a:ext cx="172" cy="299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4" name="Line 56">
              <a:extLst>
                <a:ext uri="{FF2B5EF4-FFF2-40B4-BE49-F238E27FC236}">
                  <a16:creationId xmlns:a16="http://schemas.microsoft.com/office/drawing/2014/main" id="{69224099-16C4-4B4B-9B78-87D44080531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5268" y="2899"/>
              <a:ext cx="248" cy="42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5" name="Line 57">
              <a:extLst>
                <a:ext uri="{FF2B5EF4-FFF2-40B4-BE49-F238E27FC236}">
                  <a16:creationId xmlns:a16="http://schemas.microsoft.com/office/drawing/2014/main" id="{27DD697F-FC8D-1547-A24E-77F63B78A6E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003" y="2875"/>
              <a:ext cx="275" cy="473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" name="Oval 58">
              <a:extLst>
                <a:ext uri="{FF2B5EF4-FFF2-40B4-BE49-F238E27FC236}">
                  <a16:creationId xmlns:a16="http://schemas.microsoft.com/office/drawing/2014/main" id="{90E98A82-F887-5942-9855-0F3F7F958E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2" y="1919"/>
              <a:ext cx="288" cy="288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777777"/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7" name="Oval 59">
              <a:extLst>
                <a:ext uri="{FF2B5EF4-FFF2-40B4-BE49-F238E27FC236}">
                  <a16:creationId xmlns:a16="http://schemas.microsoft.com/office/drawing/2014/main" id="{DA5E9EEB-FE9E-DF45-B9C6-8BBF43557C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60" y="1514"/>
              <a:ext cx="288" cy="288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777777"/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8" name="Oval 60">
              <a:extLst>
                <a:ext uri="{FF2B5EF4-FFF2-40B4-BE49-F238E27FC236}">
                  <a16:creationId xmlns:a16="http://schemas.microsoft.com/office/drawing/2014/main" id="{4001D48A-71FE-524B-9143-0193BB8E04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61" y="1916"/>
              <a:ext cx="288" cy="288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777777"/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9" name="Oval 61">
              <a:extLst>
                <a:ext uri="{FF2B5EF4-FFF2-40B4-BE49-F238E27FC236}">
                  <a16:creationId xmlns:a16="http://schemas.microsoft.com/office/drawing/2014/main" id="{FC25C1F8-E27B-234A-822F-3B0882E7F6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9" y="2332"/>
              <a:ext cx="288" cy="288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B2B2B2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70" name="Oval 62">
              <a:extLst>
                <a:ext uri="{FF2B5EF4-FFF2-40B4-BE49-F238E27FC236}">
                  <a16:creationId xmlns:a16="http://schemas.microsoft.com/office/drawing/2014/main" id="{AFC89AE7-45C0-D84B-862A-F378D18727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5" y="2734"/>
              <a:ext cx="288" cy="288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B2B2B2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71" name="Oval 63">
              <a:extLst>
                <a:ext uri="{FF2B5EF4-FFF2-40B4-BE49-F238E27FC236}">
                  <a16:creationId xmlns:a16="http://schemas.microsoft.com/office/drawing/2014/main" id="{79A4C9DA-4379-5947-A513-FACFAC0274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76" y="3184"/>
              <a:ext cx="288" cy="288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B2B2B2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72" name="Oval 64">
              <a:extLst>
                <a:ext uri="{FF2B5EF4-FFF2-40B4-BE49-F238E27FC236}">
                  <a16:creationId xmlns:a16="http://schemas.microsoft.com/office/drawing/2014/main" id="{D1F17295-471C-BA4F-90B5-E5371B8ED9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41" y="3187"/>
              <a:ext cx="288" cy="288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B2B2B2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73" name="Oval 65">
              <a:extLst>
                <a:ext uri="{FF2B5EF4-FFF2-40B4-BE49-F238E27FC236}">
                  <a16:creationId xmlns:a16="http://schemas.microsoft.com/office/drawing/2014/main" id="{31EC66BF-498D-4B47-88D6-7C496FECBD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93" y="2330"/>
              <a:ext cx="288" cy="288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777777"/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74" name="Oval 66">
              <a:extLst>
                <a:ext uri="{FF2B5EF4-FFF2-40B4-BE49-F238E27FC236}">
                  <a16:creationId xmlns:a16="http://schemas.microsoft.com/office/drawing/2014/main" id="{792CA285-DFE8-774D-B0BD-552B169175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0" y="2735"/>
              <a:ext cx="288" cy="288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777777"/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75" name="Oval 67">
              <a:extLst>
                <a:ext uri="{FF2B5EF4-FFF2-40B4-BE49-F238E27FC236}">
                  <a16:creationId xmlns:a16="http://schemas.microsoft.com/office/drawing/2014/main" id="{9D46CB98-4E74-7B44-8982-D2FEBF853D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84" y="2329"/>
              <a:ext cx="288" cy="288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B2B2B2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76" name="Oval 68">
              <a:extLst>
                <a:ext uri="{FF2B5EF4-FFF2-40B4-BE49-F238E27FC236}">
                  <a16:creationId xmlns:a16="http://schemas.microsoft.com/office/drawing/2014/main" id="{033703DA-8946-4F45-B134-D3A2D36ACA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28" y="2332"/>
              <a:ext cx="288" cy="288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B2B2B2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77" name="Text Box 77">
              <a:extLst>
                <a:ext uri="{FF2B5EF4-FFF2-40B4-BE49-F238E27FC236}">
                  <a16:creationId xmlns:a16="http://schemas.microsoft.com/office/drawing/2014/main" id="{0341A7BA-E643-3244-8AB0-D96ADD22C61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02" y="1962"/>
              <a:ext cx="214" cy="2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de-DE" altLang="zh-CN" b="1">
                  <a:ea typeface="SimSun" panose="02010600030101010101" pitchFamily="2" charset="-122"/>
                </a:rPr>
                <a:t>H</a:t>
              </a:r>
              <a:endParaRPr lang="en-US" altLang="zh-CN" b="1">
                <a:ea typeface="SimSun" panose="02010600030101010101" pitchFamily="2" charset="-122"/>
              </a:endParaRPr>
            </a:p>
          </p:txBody>
        </p:sp>
        <p:sp>
          <p:nvSpPr>
            <p:cNvPr id="78" name="Text Box 78">
              <a:extLst>
                <a:ext uri="{FF2B5EF4-FFF2-40B4-BE49-F238E27FC236}">
                  <a16:creationId xmlns:a16="http://schemas.microsoft.com/office/drawing/2014/main" id="{4133A24D-0B9A-3241-AE92-5BDB5214ADB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03" y="1557"/>
              <a:ext cx="207" cy="2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de-DE" altLang="zh-CN" b="1">
                  <a:ea typeface="SimSun" panose="02010600030101010101" pitchFamily="2" charset="-122"/>
                </a:rPr>
                <a:t>V</a:t>
              </a:r>
              <a:endParaRPr lang="en-US" altLang="zh-CN" b="1">
                <a:ea typeface="SimSun" panose="02010600030101010101" pitchFamily="2" charset="-122"/>
              </a:endParaRPr>
            </a:p>
          </p:txBody>
        </p:sp>
        <p:sp>
          <p:nvSpPr>
            <p:cNvPr id="79" name="Text Box 79">
              <a:extLst>
                <a:ext uri="{FF2B5EF4-FFF2-40B4-BE49-F238E27FC236}">
                  <a16:creationId xmlns:a16="http://schemas.microsoft.com/office/drawing/2014/main" id="{4A51AED0-4798-7F4A-9F20-D33402FE1B0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01" y="1959"/>
              <a:ext cx="214" cy="2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de-DE" altLang="zh-CN" b="1">
                  <a:ea typeface="SimSun" panose="02010600030101010101" pitchFamily="2" charset="-122"/>
                </a:rPr>
                <a:t>H</a:t>
              </a:r>
              <a:endParaRPr lang="en-US" altLang="zh-CN" b="1">
                <a:ea typeface="SimSun" panose="02010600030101010101" pitchFamily="2" charset="-122"/>
              </a:endParaRPr>
            </a:p>
          </p:txBody>
        </p:sp>
        <p:sp>
          <p:nvSpPr>
            <p:cNvPr id="80" name="Text Box 80">
              <a:extLst>
                <a:ext uri="{FF2B5EF4-FFF2-40B4-BE49-F238E27FC236}">
                  <a16:creationId xmlns:a16="http://schemas.microsoft.com/office/drawing/2014/main" id="{5254A23A-61DD-614C-9854-3D4C0C7E12C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15" y="2352"/>
              <a:ext cx="314" cy="2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de-DE" altLang="zh-CN" i="1">
                  <a:ea typeface="SimSun" panose="02010600030101010101" pitchFamily="2" charset="-122"/>
                </a:rPr>
                <a:t>d</a:t>
              </a:r>
            </a:p>
          </p:txBody>
        </p:sp>
        <p:sp>
          <p:nvSpPr>
            <p:cNvPr id="81" name="Text Box 81">
              <a:extLst>
                <a:ext uri="{FF2B5EF4-FFF2-40B4-BE49-F238E27FC236}">
                  <a16:creationId xmlns:a16="http://schemas.microsoft.com/office/drawing/2014/main" id="{F5F20105-065E-1244-AFFA-EF45AE0B878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31" y="2754"/>
              <a:ext cx="314" cy="2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de-DE" altLang="zh-CN" i="1">
                  <a:ea typeface="SimSun" panose="02010600030101010101" pitchFamily="2" charset="-122"/>
                </a:rPr>
                <a:t>c</a:t>
              </a:r>
            </a:p>
          </p:txBody>
        </p:sp>
        <p:sp>
          <p:nvSpPr>
            <p:cNvPr id="82" name="Text Box 82">
              <a:extLst>
                <a:ext uri="{FF2B5EF4-FFF2-40B4-BE49-F238E27FC236}">
                  <a16:creationId xmlns:a16="http://schemas.microsoft.com/office/drawing/2014/main" id="{5F572D16-8D87-934E-BE96-496DF9746CF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68" y="3198"/>
              <a:ext cx="314" cy="2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de-DE" altLang="zh-CN" i="1">
                  <a:ea typeface="SimSun" panose="02010600030101010101" pitchFamily="2" charset="-122"/>
                </a:rPr>
                <a:t>e</a:t>
              </a:r>
            </a:p>
          </p:txBody>
        </p:sp>
        <p:sp>
          <p:nvSpPr>
            <p:cNvPr id="83" name="Text Box 83">
              <a:extLst>
                <a:ext uri="{FF2B5EF4-FFF2-40B4-BE49-F238E27FC236}">
                  <a16:creationId xmlns:a16="http://schemas.microsoft.com/office/drawing/2014/main" id="{11C93383-7A4D-9640-BC76-E4858A64312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33" y="3219"/>
              <a:ext cx="314" cy="2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de-DE" altLang="zh-CN" i="1">
                  <a:ea typeface="SimSun" panose="02010600030101010101" pitchFamily="2" charset="-122"/>
                </a:rPr>
                <a:t>f</a:t>
              </a:r>
            </a:p>
          </p:txBody>
        </p:sp>
        <p:sp>
          <p:nvSpPr>
            <p:cNvPr id="84" name="Text Box 84">
              <a:extLst>
                <a:ext uri="{FF2B5EF4-FFF2-40B4-BE49-F238E27FC236}">
                  <a16:creationId xmlns:a16="http://schemas.microsoft.com/office/drawing/2014/main" id="{7B68CAF6-8079-9546-8C3A-AA1C6F6D4FF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33" y="2373"/>
              <a:ext cx="214" cy="2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de-DE" altLang="zh-CN" b="1">
                  <a:ea typeface="SimSun" panose="02010600030101010101" pitchFamily="2" charset="-122"/>
                </a:rPr>
                <a:t>H</a:t>
              </a:r>
              <a:endParaRPr lang="en-US" altLang="zh-CN" b="1">
                <a:ea typeface="SimSun" panose="02010600030101010101" pitchFamily="2" charset="-122"/>
              </a:endParaRPr>
            </a:p>
          </p:txBody>
        </p:sp>
        <p:sp>
          <p:nvSpPr>
            <p:cNvPr id="85" name="Text Box 85">
              <a:extLst>
                <a:ext uri="{FF2B5EF4-FFF2-40B4-BE49-F238E27FC236}">
                  <a16:creationId xmlns:a16="http://schemas.microsoft.com/office/drawing/2014/main" id="{680002EA-FFFD-0A42-93F8-3E5B5F6A453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76" y="2778"/>
              <a:ext cx="207" cy="2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de-DE" altLang="zh-CN" b="1">
                  <a:ea typeface="SimSun" panose="02010600030101010101" pitchFamily="2" charset="-122"/>
                </a:rPr>
                <a:t>V</a:t>
              </a:r>
              <a:endParaRPr lang="en-US" altLang="zh-CN" b="1">
                <a:ea typeface="SimSun" panose="02010600030101010101" pitchFamily="2" charset="-122"/>
              </a:endParaRPr>
            </a:p>
          </p:txBody>
        </p:sp>
        <p:sp>
          <p:nvSpPr>
            <p:cNvPr id="86" name="Text Box 86">
              <a:extLst>
                <a:ext uri="{FF2B5EF4-FFF2-40B4-BE49-F238E27FC236}">
                  <a16:creationId xmlns:a16="http://schemas.microsoft.com/office/drawing/2014/main" id="{3F71D01E-7B4D-B94E-9289-C34AAF2EEA5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76" y="2352"/>
              <a:ext cx="314" cy="2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de-DE" altLang="zh-CN" i="1">
                  <a:ea typeface="SimSun" panose="02010600030101010101" pitchFamily="2" charset="-122"/>
                </a:rPr>
                <a:t>b</a:t>
              </a:r>
            </a:p>
          </p:txBody>
        </p:sp>
        <p:sp>
          <p:nvSpPr>
            <p:cNvPr id="87" name="Text Box 87">
              <a:extLst>
                <a:ext uri="{FF2B5EF4-FFF2-40B4-BE49-F238E27FC236}">
                  <a16:creationId xmlns:a16="http://schemas.microsoft.com/office/drawing/2014/main" id="{77DE652A-352C-9249-8515-AF1AF81F06B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17" y="2352"/>
              <a:ext cx="314" cy="2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de-DE" altLang="zh-CN" i="1">
                  <a:ea typeface="SimSun" panose="02010600030101010101" pitchFamily="2" charset="-122"/>
                </a:rPr>
                <a:t>a</a:t>
              </a:r>
            </a:p>
          </p:txBody>
        </p:sp>
      </p:grpSp>
      <p:sp>
        <p:nvSpPr>
          <p:cNvPr id="89" name="TextBox 88">
            <a:extLst>
              <a:ext uri="{FF2B5EF4-FFF2-40B4-BE49-F238E27FC236}">
                <a16:creationId xmlns:a16="http://schemas.microsoft.com/office/drawing/2014/main" id="{1649D0EA-F151-614B-BA08-4A5A26FACE82}"/>
              </a:ext>
            </a:extLst>
          </p:cNvPr>
          <p:cNvSpPr txBox="1"/>
          <p:nvPr/>
        </p:nvSpPr>
        <p:spPr>
          <a:xfrm>
            <a:off x="6094140" y="3708956"/>
            <a:ext cx="1586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Alternatively …</a:t>
            </a:r>
          </a:p>
        </p:txBody>
      </p:sp>
      <p:sp>
        <p:nvSpPr>
          <p:cNvPr id="90" name="Content Placeholder 2">
            <a:extLst>
              <a:ext uri="{FF2B5EF4-FFF2-40B4-BE49-F238E27FC236}">
                <a16:creationId xmlns:a16="http://schemas.microsoft.com/office/drawing/2014/main" id="{A1373C86-85F8-994B-A6B8-112BA3FBE8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6849"/>
            <a:ext cx="10515600" cy="4710113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kumimoji="0" lang="en-US" altLang="zh-TW" dirty="0">
                <a:ea typeface="新細明體" pitchFamily="18" charset="-120"/>
              </a:rPr>
              <a:t>Two possible slicing trees representing the same floorplan</a:t>
            </a:r>
            <a:endParaRPr kumimoji="0" lang="zh-TW" altLang="en-US" dirty="0"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234940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1AF91-3CA8-B940-AE1F-6040180BB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Polish Expression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5E9A05-D20B-CF4E-85DC-F7D1330048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eaLnBrk="1" hangingPunct="1">
              <a:lnSpc>
                <a:spcPct val="90000"/>
              </a:lnSpc>
              <a:defRPr/>
            </a:pPr>
            <a:r>
              <a:rPr kumimoji="0" lang="en-US" altLang="zh-TW" dirty="0">
                <a:ea typeface="新細明體" pitchFamily="18" charset="-120"/>
              </a:rPr>
              <a:t>Succinct representation of slicing floorplan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kumimoji="0" lang="en-US" altLang="zh-TW" dirty="0">
                <a:ea typeface="新細明體" pitchFamily="18" charset="-120"/>
              </a:rPr>
              <a:t>Roughly specifying relative positions of blocks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kumimoji="0" lang="en-US" altLang="zh-TW" dirty="0" err="1">
                <a:solidFill>
                  <a:srgbClr val="FF0000"/>
                </a:solidFill>
                <a:ea typeface="新細明體" pitchFamily="18" charset="-120"/>
              </a:rPr>
              <a:t>Postorder</a:t>
            </a:r>
            <a:r>
              <a:rPr kumimoji="0" lang="en-US" altLang="zh-TW" dirty="0">
                <a:solidFill>
                  <a:srgbClr val="FF0000"/>
                </a:solidFill>
                <a:ea typeface="新細明體" pitchFamily="18" charset="-120"/>
              </a:rPr>
              <a:t> traversal of slicing tree algorithm (recursive)</a:t>
            </a:r>
          </a:p>
          <a:p>
            <a:pPr lvl="1" eaLnBrk="1" hangingPunct="1">
              <a:lnSpc>
                <a:spcPct val="90000"/>
              </a:lnSpc>
              <a:buFontTx/>
              <a:buNone/>
              <a:defRPr/>
            </a:pPr>
            <a:r>
              <a:rPr kumimoji="0" lang="en-US" altLang="zh-TW" dirty="0">
                <a:solidFill>
                  <a:srgbClr val="FF0000"/>
                </a:solidFill>
                <a:ea typeface="新細明體" pitchFamily="18" charset="-120"/>
              </a:rPr>
              <a:t>1. Call </a:t>
            </a:r>
            <a:r>
              <a:rPr kumimoji="0" lang="en-US" altLang="zh-TW" dirty="0" err="1">
                <a:solidFill>
                  <a:srgbClr val="FF0000"/>
                </a:solidFill>
                <a:ea typeface="新細明體" pitchFamily="18" charset="-120"/>
              </a:rPr>
              <a:t>postorder</a:t>
            </a:r>
            <a:r>
              <a:rPr kumimoji="0" lang="en-US" altLang="zh-TW" dirty="0">
                <a:solidFill>
                  <a:srgbClr val="FF0000"/>
                </a:solidFill>
                <a:ea typeface="新細明體" pitchFamily="18" charset="-120"/>
              </a:rPr>
              <a:t> traversal of left sub-tree</a:t>
            </a:r>
          </a:p>
          <a:p>
            <a:pPr lvl="1" eaLnBrk="1" hangingPunct="1">
              <a:lnSpc>
                <a:spcPct val="90000"/>
              </a:lnSpc>
              <a:buFontTx/>
              <a:buNone/>
              <a:defRPr/>
            </a:pPr>
            <a:r>
              <a:rPr kumimoji="0" lang="en-US" altLang="zh-TW" dirty="0">
                <a:solidFill>
                  <a:srgbClr val="FF0000"/>
                </a:solidFill>
                <a:ea typeface="新細明體" pitchFamily="18" charset="-120"/>
              </a:rPr>
              <a:t>2. Call </a:t>
            </a:r>
            <a:r>
              <a:rPr kumimoji="0" lang="en-US" altLang="zh-TW" dirty="0" err="1">
                <a:solidFill>
                  <a:srgbClr val="FF0000"/>
                </a:solidFill>
                <a:ea typeface="新細明體" pitchFamily="18" charset="-120"/>
              </a:rPr>
              <a:t>postorder</a:t>
            </a:r>
            <a:r>
              <a:rPr kumimoji="0" lang="en-US" altLang="zh-TW" dirty="0">
                <a:solidFill>
                  <a:srgbClr val="FF0000"/>
                </a:solidFill>
                <a:ea typeface="新細明體" pitchFamily="18" charset="-120"/>
              </a:rPr>
              <a:t> traversal of right sub-tree</a:t>
            </a:r>
          </a:p>
          <a:p>
            <a:pPr lvl="1" eaLnBrk="1" hangingPunct="1">
              <a:lnSpc>
                <a:spcPct val="90000"/>
              </a:lnSpc>
              <a:buFontTx/>
              <a:buNone/>
              <a:defRPr/>
            </a:pPr>
            <a:r>
              <a:rPr kumimoji="0" lang="en-US" altLang="zh-TW" dirty="0">
                <a:solidFill>
                  <a:srgbClr val="FF0000"/>
                </a:solidFill>
                <a:ea typeface="新細明體" pitchFamily="18" charset="-120"/>
              </a:rPr>
              <a:t>3. Print the label of the current root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kumimoji="0" lang="en-US" altLang="zh-TW" dirty="0">
                <a:ea typeface="新細明體" pitchFamily="18" charset="-120"/>
              </a:rPr>
              <a:t>For </a:t>
            </a:r>
            <a:r>
              <a:rPr kumimoji="0" lang="en-US" altLang="zh-TW" i="1" dirty="0">
                <a:ea typeface="新細明體" pitchFamily="18" charset="-120"/>
              </a:rPr>
              <a:t>n</a:t>
            </a:r>
            <a:r>
              <a:rPr kumimoji="0" lang="en-US" altLang="zh-TW" dirty="0">
                <a:ea typeface="新細明體" pitchFamily="18" charset="-120"/>
              </a:rPr>
              <a:t> blocks, a Polish Expression contains </a:t>
            </a:r>
            <a:r>
              <a:rPr kumimoji="0" lang="en-US" altLang="zh-TW" i="1" dirty="0">
                <a:ea typeface="新細明體" pitchFamily="18" charset="-120"/>
              </a:rPr>
              <a:t>n</a:t>
            </a:r>
            <a:r>
              <a:rPr kumimoji="0" lang="en-US" altLang="zh-TW" dirty="0">
                <a:ea typeface="新細明體" pitchFamily="18" charset="-120"/>
              </a:rPr>
              <a:t> operands (blocks) and </a:t>
            </a:r>
            <a:r>
              <a:rPr kumimoji="0" lang="en-US" altLang="zh-TW" i="1" dirty="0">
                <a:ea typeface="新細明體" pitchFamily="18" charset="-120"/>
              </a:rPr>
              <a:t>n-1</a:t>
            </a:r>
            <a:r>
              <a:rPr kumimoji="0" lang="en-US" altLang="zh-TW" dirty="0">
                <a:ea typeface="新細明體" pitchFamily="18" charset="-120"/>
              </a:rPr>
              <a:t> operators (H, V)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kumimoji="0" lang="en-US" altLang="zh-TW" dirty="0">
                <a:ea typeface="新細明體" pitchFamily="18" charset="-120"/>
              </a:rPr>
              <a:t>However, for a given slicing floorplan, the corresponding slicing tree (and hence polish expression) is not unique. Therefore, there is some redundancy in the representation</a:t>
            </a:r>
            <a:endParaRPr kumimoji="0" lang="zh-TW" altLang="en-US" dirty="0"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735472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16C2C-31F2-1446-A754-D38A9F37C0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Redundancy of Polish Expression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7ADED8-996E-1448-AD69-D886670384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Recall that the slicing tree representation is not unique</a:t>
            </a:r>
          </a:p>
        </p:txBody>
      </p:sp>
      <p:grpSp>
        <p:nvGrpSpPr>
          <p:cNvPr id="4" name="Group 57">
            <a:extLst>
              <a:ext uri="{FF2B5EF4-FFF2-40B4-BE49-F238E27FC236}">
                <a16:creationId xmlns:a16="http://schemas.microsoft.com/office/drawing/2014/main" id="{FD693E4E-4EED-C642-B451-99DF89AC7624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945138" y="2819399"/>
            <a:ext cx="2409826" cy="2398469"/>
            <a:chOff x="864" y="1008"/>
            <a:chExt cx="1104" cy="1104"/>
          </a:xfrm>
          <a:solidFill>
            <a:schemeClr val="bg1">
              <a:lumMod val="75000"/>
            </a:schemeClr>
          </a:solidFill>
        </p:grpSpPr>
        <p:sp>
          <p:nvSpPr>
            <p:cNvPr id="5" name="Rectangle 58">
              <a:extLst>
                <a:ext uri="{FF2B5EF4-FFF2-40B4-BE49-F238E27FC236}">
                  <a16:creationId xmlns:a16="http://schemas.microsoft.com/office/drawing/2014/main" id="{B40E6F68-8261-F549-8659-327AD8083F0E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5400000">
              <a:off x="744" y="1128"/>
              <a:ext cx="672" cy="432"/>
            </a:xfrm>
            <a:prstGeom prst="rect">
              <a:avLst/>
            </a:prstGeom>
            <a:grp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rot="10800000" vert="eaVert" wrap="none" anchor="ctr"/>
            <a:lstStyle/>
            <a:p>
              <a:pPr algn="ctr" eaLnBrk="1" hangingPunct="1">
                <a:defRPr/>
              </a:pPr>
              <a:endParaRPr lang="zh-TW" altLang="en-US" sz="2800">
                <a:solidFill>
                  <a:schemeClr val="tx2"/>
                </a:solidFill>
                <a:latin typeface="Arial" charset="0"/>
                <a:ea typeface="新細明體" charset="0"/>
                <a:cs typeface="新細明體" charset="0"/>
              </a:endParaRPr>
            </a:p>
          </p:txBody>
        </p:sp>
        <p:sp>
          <p:nvSpPr>
            <p:cNvPr id="6" name="Rectangle 59">
              <a:extLst>
                <a:ext uri="{FF2B5EF4-FFF2-40B4-BE49-F238E27FC236}">
                  <a16:creationId xmlns:a16="http://schemas.microsoft.com/office/drawing/2014/main" id="{50824831-704C-1C4E-BB2B-DF6F8D29FA77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296" y="1776"/>
              <a:ext cx="288" cy="336"/>
            </a:xfrm>
            <a:prstGeom prst="rect">
              <a:avLst/>
            </a:prstGeom>
            <a:grp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lang="en-US" altLang="zh-TW" sz="2000">
                  <a:solidFill>
                    <a:schemeClr val="tx2"/>
                  </a:solidFill>
                  <a:latin typeface="Arial" charset="0"/>
                  <a:ea typeface="新細明體" charset="0"/>
                  <a:cs typeface="新細明體" charset="0"/>
                </a:rPr>
                <a:t>6</a:t>
              </a:r>
            </a:p>
          </p:txBody>
        </p:sp>
        <p:sp>
          <p:nvSpPr>
            <p:cNvPr id="7" name="Rectangle 60">
              <a:extLst>
                <a:ext uri="{FF2B5EF4-FFF2-40B4-BE49-F238E27FC236}">
                  <a16:creationId xmlns:a16="http://schemas.microsoft.com/office/drawing/2014/main" id="{4125BEF8-0D5B-CC40-8843-1D6EB8D78AE2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5400000">
              <a:off x="864" y="1680"/>
              <a:ext cx="432" cy="432"/>
            </a:xfrm>
            <a:prstGeom prst="rect">
              <a:avLst/>
            </a:prstGeom>
            <a:grp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rot="10800000" vert="eaVert" wrap="none" anchor="ctr"/>
            <a:lstStyle/>
            <a:p>
              <a:pPr algn="ctr" eaLnBrk="1" hangingPunct="1">
                <a:defRPr/>
              </a:pPr>
              <a:r>
                <a:rPr lang="en-US" altLang="zh-TW" sz="2000">
                  <a:solidFill>
                    <a:schemeClr val="tx2"/>
                  </a:solidFill>
                  <a:latin typeface="Arial" charset="0"/>
                  <a:ea typeface="新細明體" charset="0"/>
                  <a:cs typeface="新細明體" charset="0"/>
                </a:rPr>
                <a:t>2</a:t>
              </a:r>
            </a:p>
          </p:txBody>
        </p:sp>
        <p:sp>
          <p:nvSpPr>
            <p:cNvPr id="8" name="Rectangle 61">
              <a:extLst>
                <a:ext uri="{FF2B5EF4-FFF2-40B4-BE49-F238E27FC236}">
                  <a16:creationId xmlns:a16="http://schemas.microsoft.com/office/drawing/2014/main" id="{6AC2FCD3-9AA9-7A46-9BE1-EE40F47DE737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296" y="1008"/>
              <a:ext cx="672" cy="384"/>
            </a:xfrm>
            <a:prstGeom prst="rect">
              <a:avLst/>
            </a:prstGeom>
            <a:grp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lang="en-US" altLang="zh-TW" sz="2000">
                  <a:solidFill>
                    <a:schemeClr val="tx2"/>
                  </a:solidFill>
                  <a:latin typeface="Arial" charset="0"/>
                  <a:ea typeface="新細明體" charset="0"/>
                  <a:cs typeface="新細明體" charset="0"/>
                </a:rPr>
                <a:t>3</a:t>
              </a:r>
            </a:p>
          </p:txBody>
        </p:sp>
        <p:sp>
          <p:nvSpPr>
            <p:cNvPr id="9" name="Rectangle 62">
              <a:extLst>
                <a:ext uri="{FF2B5EF4-FFF2-40B4-BE49-F238E27FC236}">
                  <a16:creationId xmlns:a16="http://schemas.microsoft.com/office/drawing/2014/main" id="{95CC263B-49C8-1A4A-BE46-1E31F6634DC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680" y="1392"/>
              <a:ext cx="288" cy="387"/>
            </a:xfrm>
            <a:prstGeom prst="rect">
              <a:avLst/>
            </a:prstGeom>
            <a:grp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lang="en-US" altLang="zh-TW" sz="2000">
                  <a:solidFill>
                    <a:schemeClr val="tx2"/>
                  </a:solidFill>
                  <a:latin typeface="Arial" charset="0"/>
                  <a:ea typeface="新細明體" charset="0"/>
                  <a:cs typeface="新細明體" charset="0"/>
                </a:rPr>
                <a:t>5</a:t>
              </a:r>
            </a:p>
          </p:txBody>
        </p:sp>
        <p:sp>
          <p:nvSpPr>
            <p:cNvPr id="10" name="Rectangle 63">
              <a:extLst>
                <a:ext uri="{FF2B5EF4-FFF2-40B4-BE49-F238E27FC236}">
                  <a16:creationId xmlns:a16="http://schemas.microsoft.com/office/drawing/2014/main" id="{4CF2ADC6-2772-044C-9032-5419CB304DF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296" y="1392"/>
              <a:ext cx="384" cy="387"/>
            </a:xfrm>
            <a:prstGeom prst="rect">
              <a:avLst/>
            </a:prstGeom>
            <a:grp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lang="en-US" altLang="zh-TW" sz="2000">
                  <a:solidFill>
                    <a:schemeClr val="tx2"/>
                  </a:solidFill>
                  <a:latin typeface="Arial" charset="0"/>
                  <a:ea typeface="新細明體" charset="0"/>
                  <a:cs typeface="新細明體" charset="0"/>
                </a:rPr>
                <a:t>4</a:t>
              </a:r>
            </a:p>
          </p:txBody>
        </p:sp>
        <p:sp>
          <p:nvSpPr>
            <p:cNvPr id="11" name="Rectangle 64">
              <a:extLst>
                <a:ext uri="{FF2B5EF4-FFF2-40B4-BE49-F238E27FC236}">
                  <a16:creationId xmlns:a16="http://schemas.microsoft.com/office/drawing/2014/main" id="{E04F0975-906E-E84E-955C-B3304778A1DB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584" y="1776"/>
              <a:ext cx="384" cy="336"/>
            </a:xfrm>
            <a:prstGeom prst="rect">
              <a:avLst/>
            </a:prstGeom>
            <a:grp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lang="en-US" altLang="zh-TW" sz="2000">
                  <a:solidFill>
                    <a:schemeClr val="tx2"/>
                  </a:solidFill>
                  <a:latin typeface="Arial" charset="0"/>
                  <a:ea typeface="新細明體" charset="0"/>
                  <a:cs typeface="新細明體" charset="0"/>
                </a:rPr>
                <a:t>7</a:t>
              </a:r>
            </a:p>
          </p:txBody>
        </p:sp>
        <p:sp>
          <p:nvSpPr>
            <p:cNvPr id="12" name="Text Box 65">
              <a:extLst>
                <a:ext uri="{FF2B5EF4-FFF2-40B4-BE49-F238E27FC236}">
                  <a16:creationId xmlns:a16="http://schemas.microsoft.com/office/drawing/2014/main" id="{7BC913AA-F2FD-BD4E-AD46-9C185464F95F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971" y="1145"/>
              <a:ext cx="239" cy="327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 sz="2000">
                  <a:solidFill>
                    <a:schemeClr val="tx2"/>
                  </a:solidFill>
                  <a:latin typeface="Arial" charset="0"/>
                  <a:cs typeface="新細明體" charset="0"/>
                </a:rPr>
                <a:t>1</a:t>
              </a:r>
            </a:p>
          </p:txBody>
        </p:sp>
      </p:grpSp>
      <p:grpSp>
        <p:nvGrpSpPr>
          <p:cNvPr id="13" name="Group 70">
            <a:extLst>
              <a:ext uri="{FF2B5EF4-FFF2-40B4-BE49-F238E27FC236}">
                <a16:creationId xmlns:a16="http://schemas.microsoft.com/office/drawing/2014/main" id="{234408DE-A027-E943-9E2D-906BD1E38D49}"/>
              </a:ext>
            </a:extLst>
          </p:cNvPr>
          <p:cNvGrpSpPr>
            <a:grpSpLocks/>
          </p:cNvGrpSpPr>
          <p:nvPr/>
        </p:nvGrpSpPr>
        <p:grpSpPr bwMode="auto">
          <a:xfrm>
            <a:off x="4753951" y="2563813"/>
            <a:ext cx="2595562" cy="2971800"/>
            <a:chOff x="1857" y="1536"/>
            <a:chExt cx="1635" cy="1872"/>
          </a:xfrm>
        </p:grpSpPr>
        <p:sp>
          <p:nvSpPr>
            <p:cNvPr id="14" name="Line 32">
              <a:extLst>
                <a:ext uri="{FF2B5EF4-FFF2-40B4-BE49-F238E27FC236}">
                  <a16:creationId xmlns:a16="http://schemas.microsoft.com/office/drawing/2014/main" id="{1E949FDF-00CC-3F47-A368-0AAFBE404619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2260" y="1660"/>
              <a:ext cx="349" cy="19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15" name="Text Box 33">
              <a:extLst>
                <a:ext uri="{FF2B5EF4-FFF2-40B4-BE49-F238E27FC236}">
                  <a16:creationId xmlns:a16="http://schemas.microsoft.com/office/drawing/2014/main" id="{331380AB-AD41-3A4B-B907-D2F8EAF41B02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2566" y="1536"/>
              <a:ext cx="223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 sz="2000" dirty="0">
                  <a:solidFill>
                    <a:schemeClr val="tx2"/>
                  </a:solidFill>
                  <a:latin typeface="Arial" charset="0"/>
                  <a:cs typeface="新細明體" charset="0"/>
                </a:rPr>
                <a:t>V</a:t>
              </a:r>
            </a:p>
          </p:txBody>
        </p:sp>
        <p:sp>
          <p:nvSpPr>
            <p:cNvPr id="16" name="Text Box 34">
              <a:extLst>
                <a:ext uri="{FF2B5EF4-FFF2-40B4-BE49-F238E27FC236}">
                  <a16:creationId xmlns:a16="http://schemas.microsoft.com/office/drawing/2014/main" id="{92B93C5B-E050-5F4D-98BF-BE659495AE3A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2097" y="1882"/>
              <a:ext cx="23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 sz="2000">
                  <a:solidFill>
                    <a:schemeClr val="tx2"/>
                  </a:solidFill>
                  <a:latin typeface="Arial" charset="0"/>
                  <a:cs typeface="新細明體" charset="0"/>
                </a:rPr>
                <a:t>H</a:t>
              </a:r>
            </a:p>
          </p:txBody>
        </p:sp>
        <p:sp>
          <p:nvSpPr>
            <p:cNvPr id="17" name="Text Box 35">
              <a:extLst>
                <a:ext uri="{FF2B5EF4-FFF2-40B4-BE49-F238E27FC236}">
                  <a16:creationId xmlns:a16="http://schemas.microsoft.com/office/drawing/2014/main" id="{2563766B-B4FE-CA47-8D5B-6FF5C8835B1F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3017" y="1882"/>
              <a:ext cx="23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 sz="2000" dirty="0">
                  <a:solidFill>
                    <a:schemeClr val="tx2"/>
                  </a:solidFill>
                  <a:latin typeface="Arial" charset="0"/>
                  <a:cs typeface="新細明體" charset="0"/>
                </a:rPr>
                <a:t>H</a:t>
              </a:r>
            </a:p>
          </p:txBody>
        </p:sp>
        <p:sp>
          <p:nvSpPr>
            <p:cNvPr id="18" name="Text Box 36">
              <a:extLst>
                <a:ext uri="{FF2B5EF4-FFF2-40B4-BE49-F238E27FC236}">
                  <a16:creationId xmlns:a16="http://schemas.microsoft.com/office/drawing/2014/main" id="{EC454086-26DD-0D42-9986-A30B867D0622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1857" y="2177"/>
              <a:ext cx="20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 sz="2000">
                  <a:solidFill>
                    <a:schemeClr val="tx2"/>
                  </a:solidFill>
                  <a:latin typeface="Arial" charset="0"/>
                  <a:cs typeface="新細明體" charset="0"/>
                </a:rPr>
                <a:t>2</a:t>
              </a:r>
            </a:p>
          </p:txBody>
        </p:sp>
        <p:sp>
          <p:nvSpPr>
            <p:cNvPr id="19" name="Text Box 37">
              <a:extLst>
                <a:ext uri="{FF2B5EF4-FFF2-40B4-BE49-F238E27FC236}">
                  <a16:creationId xmlns:a16="http://schemas.microsoft.com/office/drawing/2014/main" id="{75DFDB82-4C09-C641-B37E-E9C119D97FCB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2365" y="2177"/>
              <a:ext cx="20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 sz="2000">
                  <a:solidFill>
                    <a:schemeClr val="tx2"/>
                  </a:solidFill>
                  <a:latin typeface="Arial" charset="0"/>
                  <a:cs typeface="新細明體" charset="0"/>
                </a:rPr>
                <a:t>1</a:t>
              </a:r>
            </a:p>
          </p:txBody>
        </p:sp>
        <p:sp>
          <p:nvSpPr>
            <p:cNvPr id="20" name="Text Box 38">
              <a:extLst>
                <a:ext uri="{FF2B5EF4-FFF2-40B4-BE49-F238E27FC236}">
                  <a16:creationId xmlns:a16="http://schemas.microsoft.com/office/drawing/2014/main" id="{DF7220D5-998D-FC48-AC88-B3F1C08CB409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3287" y="2177"/>
              <a:ext cx="20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 sz="2000">
                  <a:solidFill>
                    <a:schemeClr val="tx2"/>
                  </a:solidFill>
                  <a:latin typeface="Arial" charset="0"/>
                  <a:cs typeface="新細明體" charset="0"/>
                </a:rPr>
                <a:t>3</a:t>
              </a:r>
            </a:p>
          </p:txBody>
        </p:sp>
        <p:sp>
          <p:nvSpPr>
            <p:cNvPr id="21" name="Line 39">
              <a:extLst>
                <a:ext uri="{FF2B5EF4-FFF2-40B4-BE49-F238E27FC236}">
                  <a16:creationId xmlns:a16="http://schemas.microsoft.com/office/drawing/2014/main" id="{8822EEAE-6F00-4F4F-99EE-C22880C4559A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2006" y="1988"/>
              <a:ext cx="126" cy="197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22" name="Line 40">
              <a:extLst>
                <a:ext uri="{FF2B5EF4-FFF2-40B4-BE49-F238E27FC236}">
                  <a16:creationId xmlns:a16="http://schemas.microsoft.com/office/drawing/2014/main" id="{067A9394-1E43-6C49-941A-A595C3BC4A4F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2292" y="1988"/>
              <a:ext cx="126" cy="197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23" name="Text Box 41">
              <a:extLst>
                <a:ext uri="{FF2B5EF4-FFF2-40B4-BE49-F238E27FC236}">
                  <a16:creationId xmlns:a16="http://schemas.microsoft.com/office/drawing/2014/main" id="{B7120AA2-27F3-6842-97EB-3B83758CAB24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2701" y="2177"/>
              <a:ext cx="23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 sz="2000">
                  <a:solidFill>
                    <a:schemeClr val="tx2"/>
                  </a:solidFill>
                  <a:latin typeface="Arial" charset="0"/>
                  <a:cs typeface="新細明體" charset="0"/>
                </a:rPr>
                <a:t>H</a:t>
              </a:r>
            </a:p>
          </p:txBody>
        </p:sp>
        <p:sp>
          <p:nvSpPr>
            <p:cNvPr id="24" name="Line 42">
              <a:extLst>
                <a:ext uri="{FF2B5EF4-FFF2-40B4-BE49-F238E27FC236}">
                  <a16:creationId xmlns:a16="http://schemas.microsoft.com/office/drawing/2014/main" id="{2444E428-3E0C-EF47-A06D-175F9876D269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2609" y="2283"/>
              <a:ext cx="128" cy="19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25" name="Line 43">
              <a:extLst>
                <a:ext uri="{FF2B5EF4-FFF2-40B4-BE49-F238E27FC236}">
                  <a16:creationId xmlns:a16="http://schemas.microsoft.com/office/drawing/2014/main" id="{013BC581-16B6-E940-8B64-6D20263A3E35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2895" y="2283"/>
              <a:ext cx="128" cy="19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26" name="Text Box 44">
              <a:extLst>
                <a:ext uri="{FF2B5EF4-FFF2-40B4-BE49-F238E27FC236}">
                  <a16:creationId xmlns:a16="http://schemas.microsoft.com/office/drawing/2014/main" id="{53379388-C1EA-7142-88DD-AF79CA63A951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2482" y="2448"/>
              <a:ext cx="223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 sz="2000">
                  <a:solidFill>
                    <a:schemeClr val="tx2"/>
                  </a:solidFill>
                  <a:latin typeface="Arial" charset="0"/>
                  <a:cs typeface="新細明體" charset="0"/>
                </a:rPr>
                <a:t>V</a:t>
              </a:r>
            </a:p>
          </p:txBody>
        </p:sp>
        <p:sp>
          <p:nvSpPr>
            <p:cNvPr id="27" name="Text Box 45">
              <a:extLst>
                <a:ext uri="{FF2B5EF4-FFF2-40B4-BE49-F238E27FC236}">
                  <a16:creationId xmlns:a16="http://schemas.microsoft.com/office/drawing/2014/main" id="{188A9F33-D18D-924C-89D1-F3AB41EE5C35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2365" y="2800"/>
              <a:ext cx="20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 sz="2000">
                  <a:solidFill>
                    <a:schemeClr val="tx2"/>
                  </a:solidFill>
                  <a:latin typeface="Arial" charset="0"/>
                  <a:cs typeface="新細明體" charset="0"/>
                </a:rPr>
                <a:t>6</a:t>
              </a:r>
            </a:p>
          </p:txBody>
        </p:sp>
        <p:sp>
          <p:nvSpPr>
            <p:cNvPr id="28" name="Text Box 46">
              <a:extLst>
                <a:ext uri="{FF2B5EF4-FFF2-40B4-BE49-F238E27FC236}">
                  <a16:creationId xmlns:a16="http://schemas.microsoft.com/office/drawing/2014/main" id="{10AAA5C0-DFCB-2945-8573-76F1DA4FF9C9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2809" y="2800"/>
              <a:ext cx="20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 sz="2000">
                  <a:solidFill>
                    <a:schemeClr val="tx2"/>
                  </a:solidFill>
                  <a:latin typeface="Arial" charset="0"/>
                  <a:cs typeface="新細明體" charset="0"/>
                </a:rPr>
                <a:t>4</a:t>
              </a:r>
            </a:p>
          </p:txBody>
        </p:sp>
        <p:sp>
          <p:nvSpPr>
            <p:cNvPr id="29" name="Line 47">
              <a:extLst>
                <a:ext uri="{FF2B5EF4-FFF2-40B4-BE49-F238E27FC236}">
                  <a16:creationId xmlns:a16="http://schemas.microsoft.com/office/drawing/2014/main" id="{F0A83257-A9BC-1840-989D-48A2CF87FB80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2482" y="2617"/>
              <a:ext cx="64" cy="15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30" name="Line 48">
              <a:extLst>
                <a:ext uri="{FF2B5EF4-FFF2-40B4-BE49-F238E27FC236}">
                  <a16:creationId xmlns:a16="http://schemas.microsoft.com/office/drawing/2014/main" id="{5434041E-80AA-9348-B84A-D282931D18EF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2641" y="2617"/>
              <a:ext cx="63" cy="15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31" name="Text Box 49">
              <a:extLst>
                <a:ext uri="{FF2B5EF4-FFF2-40B4-BE49-F238E27FC236}">
                  <a16:creationId xmlns:a16="http://schemas.microsoft.com/office/drawing/2014/main" id="{9F2B5287-6083-7A47-83A1-6937F89D12CF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2933" y="2438"/>
              <a:ext cx="223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 sz="2000">
                  <a:solidFill>
                    <a:schemeClr val="tx2"/>
                  </a:solidFill>
                  <a:latin typeface="Arial" charset="0"/>
                  <a:cs typeface="新細明體" charset="0"/>
                </a:rPr>
                <a:t>V</a:t>
              </a:r>
            </a:p>
          </p:txBody>
        </p:sp>
        <p:sp>
          <p:nvSpPr>
            <p:cNvPr id="32" name="Text Box 50">
              <a:extLst>
                <a:ext uri="{FF2B5EF4-FFF2-40B4-BE49-F238E27FC236}">
                  <a16:creationId xmlns:a16="http://schemas.microsoft.com/office/drawing/2014/main" id="{D4776C42-778F-FF4E-BF53-11F6A564670E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2619" y="2800"/>
              <a:ext cx="20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 sz="2000">
                  <a:solidFill>
                    <a:schemeClr val="tx2"/>
                  </a:solidFill>
                  <a:latin typeface="Arial" charset="0"/>
                  <a:cs typeface="新細明體" charset="0"/>
                </a:rPr>
                <a:t>7</a:t>
              </a:r>
            </a:p>
          </p:txBody>
        </p:sp>
        <p:sp>
          <p:nvSpPr>
            <p:cNvPr id="33" name="Text Box 51">
              <a:extLst>
                <a:ext uri="{FF2B5EF4-FFF2-40B4-BE49-F238E27FC236}">
                  <a16:creationId xmlns:a16="http://schemas.microsoft.com/office/drawing/2014/main" id="{6F7461E5-53D0-7F45-9F6F-523F0B0E3346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3096" y="2800"/>
              <a:ext cx="20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 sz="2000">
                  <a:solidFill>
                    <a:schemeClr val="tx2"/>
                  </a:solidFill>
                  <a:latin typeface="Arial" charset="0"/>
                  <a:cs typeface="新細明體" charset="0"/>
                </a:rPr>
                <a:t>5</a:t>
              </a:r>
            </a:p>
          </p:txBody>
        </p:sp>
        <p:sp>
          <p:nvSpPr>
            <p:cNvPr id="34" name="Line 52">
              <a:extLst>
                <a:ext uri="{FF2B5EF4-FFF2-40B4-BE49-F238E27FC236}">
                  <a16:creationId xmlns:a16="http://schemas.microsoft.com/office/drawing/2014/main" id="{B2F563C5-3574-424E-9042-5D1B36DDBA93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2918" y="2610"/>
              <a:ext cx="64" cy="165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35" name="Line 53">
              <a:extLst>
                <a:ext uri="{FF2B5EF4-FFF2-40B4-BE49-F238E27FC236}">
                  <a16:creationId xmlns:a16="http://schemas.microsoft.com/office/drawing/2014/main" id="{555AC3A2-0C59-9E41-AC26-B1F083343E3F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3086" y="2610"/>
              <a:ext cx="95" cy="165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36" name="Line 54">
              <a:extLst>
                <a:ext uri="{FF2B5EF4-FFF2-40B4-BE49-F238E27FC236}">
                  <a16:creationId xmlns:a16="http://schemas.microsoft.com/office/drawing/2014/main" id="{7DBC94E1-4C8E-E243-9970-A18BC3383452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2737" y="1660"/>
              <a:ext cx="349" cy="19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37" name="Line 55">
              <a:extLst>
                <a:ext uri="{FF2B5EF4-FFF2-40B4-BE49-F238E27FC236}">
                  <a16:creationId xmlns:a16="http://schemas.microsoft.com/office/drawing/2014/main" id="{F9F71E7B-3A7F-B14B-B36B-131091F58DAF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2895" y="1988"/>
              <a:ext cx="159" cy="197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38" name="Line 56">
              <a:extLst>
                <a:ext uri="{FF2B5EF4-FFF2-40B4-BE49-F238E27FC236}">
                  <a16:creationId xmlns:a16="http://schemas.microsoft.com/office/drawing/2014/main" id="{64B7F9ED-B305-B641-AB0A-02E17569805A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3213" y="1988"/>
              <a:ext cx="159" cy="197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39" name="Text Box 68">
              <a:extLst>
                <a:ext uri="{FF2B5EF4-FFF2-40B4-BE49-F238E27FC236}">
                  <a16:creationId xmlns:a16="http://schemas.microsoft.com/office/drawing/2014/main" id="{BF90C1C7-1127-F24F-887E-1026B16A6E75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2046" y="3146"/>
              <a:ext cx="1420" cy="26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 sz="2000">
                  <a:solidFill>
                    <a:schemeClr val="tx2"/>
                  </a:solidFill>
                  <a:latin typeface="Arial" charset="0"/>
                  <a:cs typeface="新細明體" charset="0"/>
                </a:rPr>
                <a:t>21H67V45VH3HV</a:t>
              </a:r>
            </a:p>
          </p:txBody>
        </p:sp>
      </p:grpSp>
      <p:grpSp>
        <p:nvGrpSpPr>
          <p:cNvPr id="40" name="Group 71">
            <a:extLst>
              <a:ext uri="{FF2B5EF4-FFF2-40B4-BE49-F238E27FC236}">
                <a16:creationId xmlns:a16="http://schemas.microsoft.com/office/drawing/2014/main" id="{6C580B43-9A03-0C4E-86AF-C1C53468101A}"/>
              </a:ext>
            </a:extLst>
          </p:cNvPr>
          <p:cNvGrpSpPr>
            <a:grpSpLocks/>
          </p:cNvGrpSpPr>
          <p:nvPr/>
        </p:nvGrpSpPr>
        <p:grpSpPr bwMode="auto">
          <a:xfrm>
            <a:off x="8414186" y="2563813"/>
            <a:ext cx="2873375" cy="2962275"/>
            <a:chOff x="3604" y="1542"/>
            <a:chExt cx="1810" cy="1866"/>
          </a:xfrm>
        </p:grpSpPr>
        <p:sp>
          <p:nvSpPr>
            <p:cNvPr id="41" name="Line 4">
              <a:extLst>
                <a:ext uri="{FF2B5EF4-FFF2-40B4-BE49-F238E27FC236}">
                  <a16:creationId xmlns:a16="http://schemas.microsoft.com/office/drawing/2014/main" id="{D442F2AB-110A-DD4C-8EE7-7CF77888D488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4008" y="1685"/>
              <a:ext cx="349" cy="19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42" name="Text Box 5">
              <a:extLst>
                <a:ext uri="{FF2B5EF4-FFF2-40B4-BE49-F238E27FC236}">
                  <a16:creationId xmlns:a16="http://schemas.microsoft.com/office/drawing/2014/main" id="{C832F74F-E2C2-8948-AB2F-61B6B322CD23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4294" y="1542"/>
              <a:ext cx="223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 sz="2000">
                  <a:solidFill>
                    <a:schemeClr val="tx2"/>
                  </a:solidFill>
                  <a:latin typeface="Arial" charset="0"/>
                  <a:cs typeface="新細明體" charset="0"/>
                </a:rPr>
                <a:t>V</a:t>
              </a:r>
            </a:p>
          </p:txBody>
        </p:sp>
        <p:sp>
          <p:nvSpPr>
            <p:cNvPr id="43" name="Text Box 6">
              <a:extLst>
                <a:ext uri="{FF2B5EF4-FFF2-40B4-BE49-F238E27FC236}">
                  <a16:creationId xmlns:a16="http://schemas.microsoft.com/office/drawing/2014/main" id="{FF9F232C-8265-914A-AA83-D96ABA4F6AF3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3844" y="1907"/>
              <a:ext cx="23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 sz="2000">
                  <a:solidFill>
                    <a:schemeClr val="tx2"/>
                  </a:solidFill>
                  <a:latin typeface="Arial" charset="0"/>
                  <a:cs typeface="新細明體" charset="0"/>
                </a:rPr>
                <a:t>H</a:t>
              </a:r>
            </a:p>
          </p:txBody>
        </p:sp>
        <p:sp>
          <p:nvSpPr>
            <p:cNvPr id="44" name="Text Box 7">
              <a:extLst>
                <a:ext uri="{FF2B5EF4-FFF2-40B4-BE49-F238E27FC236}">
                  <a16:creationId xmlns:a16="http://schemas.microsoft.com/office/drawing/2014/main" id="{03CFCEB4-D38D-654B-B9E8-8652CE2680DF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4765" y="1878"/>
              <a:ext cx="23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 sz="2000">
                  <a:solidFill>
                    <a:schemeClr val="tx2"/>
                  </a:solidFill>
                  <a:latin typeface="Arial" charset="0"/>
                  <a:cs typeface="新細明體" charset="0"/>
                </a:rPr>
                <a:t>H</a:t>
              </a:r>
            </a:p>
          </p:txBody>
        </p:sp>
        <p:sp>
          <p:nvSpPr>
            <p:cNvPr id="45" name="Text Box 8">
              <a:extLst>
                <a:ext uri="{FF2B5EF4-FFF2-40B4-BE49-F238E27FC236}">
                  <a16:creationId xmlns:a16="http://schemas.microsoft.com/office/drawing/2014/main" id="{84188DB6-299E-7E49-9B64-B4407CEDD3AA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3604" y="2202"/>
              <a:ext cx="20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 sz="2000">
                  <a:solidFill>
                    <a:schemeClr val="tx2"/>
                  </a:solidFill>
                  <a:latin typeface="Arial" charset="0"/>
                  <a:cs typeface="新細明體" charset="0"/>
                </a:rPr>
                <a:t>2</a:t>
              </a:r>
            </a:p>
          </p:txBody>
        </p:sp>
        <p:sp>
          <p:nvSpPr>
            <p:cNvPr id="46" name="Text Box 9">
              <a:extLst>
                <a:ext uri="{FF2B5EF4-FFF2-40B4-BE49-F238E27FC236}">
                  <a16:creationId xmlns:a16="http://schemas.microsoft.com/office/drawing/2014/main" id="{8E53B313-45E7-B248-9879-3F0CE7A1E2AF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4113" y="2202"/>
              <a:ext cx="20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 sz="2000">
                  <a:solidFill>
                    <a:schemeClr val="tx2"/>
                  </a:solidFill>
                  <a:latin typeface="Arial" charset="0"/>
                  <a:cs typeface="新細明體" charset="0"/>
                </a:rPr>
                <a:t>1</a:t>
              </a:r>
            </a:p>
          </p:txBody>
        </p:sp>
        <p:sp>
          <p:nvSpPr>
            <p:cNvPr id="47" name="Text Box 10">
              <a:extLst>
                <a:ext uri="{FF2B5EF4-FFF2-40B4-BE49-F238E27FC236}">
                  <a16:creationId xmlns:a16="http://schemas.microsoft.com/office/drawing/2014/main" id="{F431E71D-65D3-1A44-B21A-12DD7FEC6AAE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5021" y="2176"/>
              <a:ext cx="23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 sz="2000">
                  <a:solidFill>
                    <a:schemeClr val="tx2"/>
                  </a:solidFill>
                  <a:latin typeface="Arial" charset="0"/>
                  <a:cs typeface="新細明體" charset="0"/>
                </a:rPr>
                <a:t>H</a:t>
              </a:r>
            </a:p>
          </p:txBody>
        </p:sp>
        <p:sp>
          <p:nvSpPr>
            <p:cNvPr id="48" name="Line 11">
              <a:extLst>
                <a:ext uri="{FF2B5EF4-FFF2-40B4-BE49-F238E27FC236}">
                  <a16:creationId xmlns:a16="http://schemas.microsoft.com/office/drawing/2014/main" id="{028B564F-36E8-3B4B-B194-C752CB4DACA9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3754" y="2012"/>
              <a:ext cx="126" cy="197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49" name="Line 12">
              <a:extLst>
                <a:ext uri="{FF2B5EF4-FFF2-40B4-BE49-F238E27FC236}">
                  <a16:creationId xmlns:a16="http://schemas.microsoft.com/office/drawing/2014/main" id="{1632AEE9-B4CB-BA44-92CB-DB34C0128B95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4039" y="2012"/>
              <a:ext cx="127" cy="197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50" name="Text Box 13">
              <a:extLst>
                <a:ext uri="{FF2B5EF4-FFF2-40B4-BE49-F238E27FC236}">
                  <a16:creationId xmlns:a16="http://schemas.microsoft.com/office/drawing/2014/main" id="{17C4E15D-CD5D-9844-A2D2-8BF831DFA130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4494" y="2166"/>
              <a:ext cx="223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 sz="2000">
                  <a:solidFill>
                    <a:schemeClr val="tx2"/>
                  </a:solidFill>
                  <a:latin typeface="Arial" charset="0"/>
                  <a:cs typeface="新細明體" charset="0"/>
                </a:rPr>
                <a:t>V</a:t>
              </a:r>
            </a:p>
          </p:txBody>
        </p:sp>
        <p:sp>
          <p:nvSpPr>
            <p:cNvPr id="51" name="Text Box 14">
              <a:extLst>
                <a:ext uri="{FF2B5EF4-FFF2-40B4-BE49-F238E27FC236}">
                  <a16:creationId xmlns:a16="http://schemas.microsoft.com/office/drawing/2014/main" id="{42DB1F04-9D9A-F14A-AF8A-22D24648684E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4378" y="2493"/>
              <a:ext cx="20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 sz="2000">
                  <a:solidFill>
                    <a:schemeClr val="tx2"/>
                  </a:solidFill>
                  <a:latin typeface="Arial" charset="0"/>
                  <a:cs typeface="新細明體" charset="0"/>
                </a:rPr>
                <a:t>6</a:t>
              </a:r>
            </a:p>
          </p:txBody>
        </p:sp>
        <p:sp>
          <p:nvSpPr>
            <p:cNvPr id="52" name="Text Box 15">
              <a:extLst>
                <a:ext uri="{FF2B5EF4-FFF2-40B4-BE49-F238E27FC236}">
                  <a16:creationId xmlns:a16="http://schemas.microsoft.com/office/drawing/2014/main" id="{9BA0BB87-8CD7-1C4A-B8BD-6A64957F7F4C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4884" y="2464"/>
              <a:ext cx="223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 sz="2000">
                  <a:solidFill>
                    <a:schemeClr val="tx2"/>
                  </a:solidFill>
                  <a:latin typeface="Arial" charset="0"/>
                  <a:cs typeface="新細明體" charset="0"/>
                </a:rPr>
                <a:t>V</a:t>
              </a:r>
            </a:p>
          </p:txBody>
        </p:sp>
        <p:sp>
          <p:nvSpPr>
            <p:cNvPr id="53" name="Line 16">
              <a:extLst>
                <a:ext uri="{FF2B5EF4-FFF2-40B4-BE49-F238E27FC236}">
                  <a16:creationId xmlns:a16="http://schemas.microsoft.com/office/drawing/2014/main" id="{7E8D5AE3-7F55-EC47-BBB2-518A11B1DB5A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4495" y="2310"/>
              <a:ext cx="63" cy="15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54" name="Line 17">
              <a:extLst>
                <a:ext uri="{FF2B5EF4-FFF2-40B4-BE49-F238E27FC236}">
                  <a16:creationId xmlns:a16="http://schemas.microsoft.com/office/drawing/2014/main" id="{F9D1885C-EE5A-3F44-A84E-315AFC8B90E7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4653" y="2310"/>
              <a:ext cx="65" cy="15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55" name="Text Box 18">
              <a:extLst>
                <a:ext uri="{FF2B5EF4-FFF2-40B4-BE49-F238E27FC236}">
                  <a16:creationId xmlns:a16="http://schemas.microsoft.com/office/drawing/2014/main" id="{5BC02D7F-E9FE-8140-AE3D-D9C42C5B5CE6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4632" y="2493"/>
              <a:ext cx="20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 sz="2000">
                  <a:solidFill>
                    <a:schemeClr val="tx2"/>
                  </a:solidFill>
                  <a:latin typeface="Arial" charset="0"/>
                  <a:cs typeface="新細明體" charset="0"/>
                </a:rPr>
                <a:t>7</a:t>
              </a:r>
            </a:p>
          </p:txBody>
        </p:sp>
        <p:sp>
          <p:nvSpPr>
            <p:cNvPr id="56" name="Text Box 19">
              <a:extLst>
                <a:ext uri="{FF2B5EF4-FFF2-40B4-BE49-F238E27FC236}">
                  <a16:creationId xmlns:a16="http://schemas.microsoft.com/office/drawing/2014/main" id="{89D11833-D3FD-3C4C-9939-5415E063D74E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5209" y="2475"/>
              <a:ext cx="20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 sz="2000">
                  <a:solidFill>
                    <a:schemeClr val="tx2"/>
                  </a:solidFill>
                  <a:latin typeface="Arial" charset="0"/>
                  <a:cs typeface="新細明體" charset="0"/>
                </a:rPr>
                <a:t>3</a:t>
              </a:r>
            </a:p>
          </p:txBody>
        </p:sp>
        <p:sp>
          <p:nvSpPr>
            <p:cNvPr id="57" name="Line 20">
              <a:extLst>
                <a:ext uri="{FF2B5EF4-FFF2-40B4-BE49-F238E27FC236}">
                  <a16:creationId xmlns:a16="http://schemas.microsoft.com/office/drawing/2014/main" id="{9B50D348-584D-E14E-A088-4BB8ED9CE79C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5003" y="2308"/>
              <a:ext cx="64" cy="165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58" name="Line 21">
              <a:extLst>
                <a:ext uri="{FF2B5EF4-FFF2-40B4-BE49-F238E27FC236}">
                  <a16:creationId xmlns:a16="http://schemas.microsoft.com/office/drawing/2014/main" id="{4D3E8606-01A3-534E-AC52-6F80810E900F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5189" y="2320"/>
              <a:ext cx="95" cy="16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59" name="Line 22">
              <a:extLst>
                <a:ext uri="{FF2B5EF4-FFF2-40B4-BE49-F238E27FC236}">
                  <a16:creationId xmlns:a16="http://schemas.microsoft.com/office/drawing/2014/main" id="{0F28E4B4-A39B-034B-8475-53A0E5D3086B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4484" y="1685"/>
              <a:ext cx="350" cy="19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60" name="Line 23">
              <a:extLst>
                <a:ext uri="{FF2B5EF4-FFF2-40B4-BE49-F238E27FC236}">
                  <a16:creationId xmlns:a16="http://schemas.microsoft.com/office/drawing/2014/main" id="{AD7FA066-C661-C349-BAAA-9FC5013697CD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4643" y="2012"/>
              <a:ext cx="159" cy="197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61" name="Line 24">
              <a:extLst>
                <a:ext uri="{FF2B5EF4-FFF2-40B4-BE49-F238E27FC236}">
                  <a16:creationId xmlns:a16="http://schemas.microsoft.com/office/drawing/2014/main" id="{2CEE1CEA-C116-4E43-9FB3-1DE958070810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4961" y="2012"/>
              <a:ext cx="159" cy="197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62" name="Text Box 25">
              <a:extLst>
                <a:ext uri="{FF2B5EF4-FFF2-40B4-BE49-F238E27FC236}">
                  <a16:creationId xmlns:a16="http://schemas.microsoft.com/office/drawing/2014/main" id="{A92900F4-6690-C048-8243-D5B918252C05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4762" y="2822"/>
              <a:ext cx="20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 sz="2000">
                  <a:solidFill>
                    <a:schemeClr val="tx2"/>
                  </a:solidFill>
                  <a:latin typeface="Arial" charset="0"/>
                  <a:cs typeface="新細明體" charset="0"/>
                </a:rPr>
                <a:t>4</a:t>
              </a:r>
            </a:p>
          </p:txBody>
        </p:sp>
        <p:sp>
          <p:nvSpPr>
            <p:cNvPr id="63" name="Text Box 26">
              <a:extLst>
                <a:ext uri="{FF2B5EF4-FFF2-40B4-BE49-F238E27FC236}">
                  <a16:creationId xmlns:a16="http://schemas.microsoft.com/office/drawing/2014/main" id="{30BF244D-C829-D648-97D9-A1ED83E4DEF4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5068" y="2817"/>
              <a:ext cx="20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 sz="2000">
                  <a:solidFill>
                    <a:schemeClr val="tx2"/>
                  </a:solidFill>
                  <a:latin typeface="Arial" charset="0"/>
                  <a:cs typeface="新細明體" charset="0"/>
                </a:rPr>
                <a:t>5</a:t>
              </a:r>
            </a:p>
          </p:txBody>
        </p:sp>
        <p:sp>
          <p:nvSpPr>
            <p:cNvPr id="64" name="Line 27">
              <a:extLst>
                <a:ext uri="{FF2B5EF4-FFF2-40B4-BE49-F238E27FC236}">
                  <a16:creationId xmlns:a16="http://schemas.microsoft.com/office/drawing/2014/main" id="{66240D76-2005-4C42-9577-FEB02693D100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4871" y="2633"/>
              <a:ext cx="64" cy="16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65" name="Line 28">
              <a:extLst>
                <a:ext uri="{FF2B5EF4-FFF2-40B4-BE49-F238E27FC236}">
                  <a16:creationId xmlns:a16="http://schemas.microsoft.com/office/drawing/2014/main" id="{B6F9CC76-ED3C-D042-8E18-7F831B6A6B82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5058" y="2627"/>
              <a:ext cx="95" cy="165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66" name="Oval 29">
              <a:extLst>
                <a:ext uri="{FF2B5EF4-FFF2-40B4-BE49-F238E27FC236}">
                  <a16:creationId xmlns:a16="http://schemas.microsoft.com/office/drawing/2014/main" id="{50E1EBDA-E236-AF4D-AE77-6BEE4C409C8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791" y="1905"/>
              <a:ext cx="506" cy="507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  <a:cs typeface="新細明體" charset="0"/>
              </a:endParaRPr>
            </a:p>
          </p:txBody>
        </p:sp>
        <p:sp>
          <p:nvSpPr>
            <p:cNvPr id="67" name="Text Box 69">
              <a:extLst>
                <a:ext uri="{FF2B5EF4-FFF2-40B4-BE49-F238E27FC236}">
                  <a16:creationId xmlns:a16="http://schemas.microsoft.com/office/drawing/2014/main" id="{2E148991-85DC-1E44-B59A-C14EC2F201F8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3817" y="3146"/>
              <a:ext cx="1420" cy="26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 sz="2000">
                  <a:solidFill>
                    <a:schemeClr val="tx2"/>
                  </a:solidFill>
                  <a:latin typeface="Arial" charset="0"/>
                  <a:cs typeface="新細明體" charset="0"/>
                </a:rPr>
                <a:t>21H67V45V3HHV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93463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11AB2E-D160-2A43-B331-1E16B2E60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Skewed and Normalized Slicing Tree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AE317D-8B11-364D-93BD-0D4120F78E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kumimoji="0" lang="en-US" altLang="zh-TW" sz="2600" b="1" dirty="0">
                <a:ea typeface="新細明體" pitchFamily="18" charset="-120"/>
              </a:rPr>
              <a:t>Skewed Slicing Tree: </a:t>
            </a:r>
            <a:r>
              <a:rPr kumimoji="0" lang="en-US" altLang="zh-TW" sz="2600" dirty="0">
                <a:ea typeface="新細明體" pitchFamily="18" charset="-120"/>
              </a:rPr>
              <a:t>no node and its right son are the same</a:t>
            </a:r>
          </a:p>
          <a:p>
            <a:pPr eaLnBrk="1" hangingPunct="1">
              <a:defRPr/>
            </a:pPr>
            <a:r>
              <a:rPr kumimoji="0" lang="en-US" altLang="zh-TW" sz="2600" b="1" dirty="0">
                <a:ea typeface="新細明體" pitchFamily="18" charset="-120"/>
              </a:rPr>
              <a:t>Normalized Polish Expression: </a:t>
            </a:r>
            <a:r>
              <a:rPr kumimoji="0" lang="en-US" altLang="zh-TW" sz="2600" dirty="0">
                <a:ea typeface="新細明體" pitchFamily="18" charset="-120"/>
              </a:rPr>
              <a:t>no consecutive H’s or V’s</a:t>
            </a:r>
            <a:endParaRPr kumimoji="0" lang="zh-TW" altLang="en-US" sz="2600" dirty="0">
              <a:ea typeface="新細明體" pitchFamily="18" charset="-120"/>
            </a:endParaRPr>
          </a:p>
          <a:p>
            <a:endParaRPr lang="en-US" sz="2600" dirty="0"/>
          </a:p>
        </p:txBody>
      </p:sp>
      <p:grpSp>
        <p:nvGrpSpPr>
          <p:cNvPr id="72" name="Group 57">
            <a:extLst>
              <a:ext uri="{FF2B5EF4-FFF2-40B4-BE49-F238E27FC236}">
                <a16:creationId xmlns:a16="http://schemas.microsoft.com/office/drawing/2014/main" id="{7EA368EE-935B-9E4C-BC5F-1107E643D673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945138" y="3460748"/>
            <a:ext cx="2409826" cy="2398469"/>
            <a:chOff x="864" y="1008"/>
            <a:chExt cx="1104" cy="1104"/>
          </a:xfrm>
          <a:solidFill>
            <a:schemeClr val="bg1">
              <a:lumMod val="75000"/>
            </a:schemeClr>
          </a:solidFill>
        </p:grpSpPr>
        <p:sp>
          <p:nvSpPr>
            <p:cNvPr id="73" name="Rectangle 58">
              <a:extLst>
                <a:ext uri="{FF2B5EF4-FFF2-40B4-BE49-F238E27FC236}">
                  <a16:creationId xmlns:a16="http://schemas.microsoft.com/office/drawing/2014/main" id="{1FF03CB6-8DE1-B64D-9641-4CC4F5354E0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5400000">
              <a:off x="744" y="1128"/>
              <a:ext cx="672" cy="432"/>
            </a:xfrm>
            <a:prstGeom prst="rect">
              <a:avLst/>
            </a:prstGeom>
            <a:grp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rot="10800000" vert="eaVert" wrap="none" anchor="ctr"/>
            <a:lstStyle/>
            <a:p>
              <a:pPr algn="ctr" eaLnBrk="1" hangingPunct="1">
                <a:defRPr/>
              </a:pPr>
              <a:endParaRPr lang="zh-TW" altLang="en-US" sz="2800">
                <a:solidFill>
                  <a:schemeClr val="tx2"/>
                </a:solidFill>
                <a:latin typeface="Arial" charset="0"/>
                <a:ea typeface="新細明體" charset="0"/>
                <a:cs typeface="新細明體" charset="0"/>
              </a:endParaRPr>
            </a:p>
          </p:txBody>
        </p:sp>
        <p:sp>
          <p:nvSpPr>
            <p:cNvPr id="74" name="Rectangle 59">
              <a:extLst>
                <a:ext uri="{FF2B5EF4-FFF2-40B4-BE49-F238E27FC236}">
                  <a16:creationId xmlns:a16="http://schemas.microsoft.com/office/drawing/2014/main" id="{9179D10E-7F7E-3F42-8155-2EA05D6FE7F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296" y="1776"/>
              <a:ext cx="288" cy="336"/>
            </a:xfrm>
            <a:prstGeom prst="rect">
              <a:avLst/>
            </a:prstGeom>
            <a:grp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lang="en-US" altLang="zh-TW" sz="2000">
                  <a:solidFill>
                    <a:schemeClr val="tx2"/>
                  </a:solidFill>
                  <a:latin typeface="Arial" charset="0"/>
                  <a:ea typeface="新細明體" charset="0"/>
                  <a:cs typeface="新細明體" charset="0"/>
                </a:rPr>
                <a:t>6</a:t>
              </a:r>
            </a:p>
          </p:txBody>
        </p:sp>
        <p:sp>
          <p:nvSpPr>
            <p:cNvPr id="75" name="Rectangle 60">
              <a:extLst>
                <a:ext uri="{FF2B5EF4-FFF2-40B4-BE49-F238E27FC236}">
                  <a16:creationId xmlns:a16="http://schemas.microsoft.com/office/drawing/2014/main" id="{AACC6435-D1B0-9E4D-BF70-7BCEB70CABBE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5400000">
              <a:off x="864" y="1680"/>
              <a:ext cx="432" cy="432"/>
            </a:xfrm>
            <a:prstGeom prst="rect">
              <a:avLst/>
            </a:prstGeom>
            <a:grp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rot="10800000" vert="eaVert" wrap="none" anchor="ctr"/>
            <a:lstStyle/>
            <a:p>
              <a:pPr algn="ctr" eaLnBrk="1" hangingPunct="1">
                <a:defRPr/>
              </a:pPr>
              <a:r>
                <a:rPr lang="en-US" altLang="zh-TW" sz="2000">
                  <a:solidFill>
                    <a:schemeClr val="tx2"/>
                  </a:solidFill>
                  <a:latin typeface="Arial" charset="0"/>
                  <a:ea typeface="新細明體" charset="0"/>
                  <a:cs typeface="新細明體" charset="0"/>
                </a:rPr>
                <a:t>2</a:t>
              </a:r>
            </a:p>
          </p:txBody>
        </p:sp>
        <p:sp>
          <p:nvSpPr>
            <p:cNvPr id="76" name="Rectangle 61">
              <a:extLst>
                <a:ext uri="{FF2B5EF4-FFF2-40B4-BE49-F238E27FC236}">
                  <a16:creationId xmlns:a16="http://schemas.microsoft.com/office/drawing/2014/main" id="{E38B3F50-3835-C74A-A05E-F7D0EC9E835E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296" y="1008"/>
              <a:ext cx="672" cy="384"/>
            </a:xfrm>
            <a:prstGeom prst="rect">
              <a:avLst/>
            </a:prstGeom>
            <a:grp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lang="en-US" altLang="zh-TW" sz="2000">
                  <a:solidFill>
                    <a:schemeClr val="tx2"/>
                  </a:solidFill>
                  <a:latin typeface="Arial" charset="0"/>
                  <a:ea typeface="新細明體" charset="0"/>
                  <a:cs typeface="新細明體" charset="0"/>
                </a:rPr>
                <a:t>3</a:t>
              </a:r>
            </a:p>
          </p:txBody>
        </p:sp>
        <p:sp>
          <p:nvSpPr>
            <p:cNvPr id="77" name="Rectangle 62">
              <a:extLst>
                <a:ext uri="{FF2B5EF4-FFF2-40B4-BE49-F238E27FC236}">
                  <a16:creationId xmlns:a16="http://schemas.microsoft.com/office/drawing/2014/main" id="{229BA988-CEF8-5C4B-99EF-8911E0B096A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680" y="1392"/>
              <a:ext cx="288" cy="387"/>
            </a:xfrm>
            <a:prstGeom prst="rect">
              <a:avLst/>
            </a:prstGeom>
            <a:grp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lang="en-US" altLang="zh-TW" sz="2000">
                  <a:solidFill>
                    <a:schemeClr val="tx2"/>
                  </a:solidFill>
                  <a:latin typeface="Arial" charset="0"/>
                  <a:ea typeface="新細明體" charset="0"/>
                  <a:cs typeface="新細明體" charset="0"/>
                </a:rPr>
                <a:t>5</a:t>
              </a:r>
            </a:p>
          </p:txBody>
        </p:sp>
        <p:sp>
          <p:nvSpPr>
            <p:cNvPr id="78" name="Rectangle 63">
              <a:extLst>
                <a:ext uri="{FF2B5EF4-FFF2-40B4-BE49-F238E27FC236}">
                  <a16:creationId xmlns:a16="http://schemas.microsoft.com/office/drawing/2014/main" id="{C1FD2A0F-1824-8746-9600-45548E61B24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296" y="1392"/>
              <a:ext cx="384" cy="387"/>
            </a:xfrm>
            <a:prstGeom prst="rect">
              <a:avLst/>
            </a:prstGeom>
            <a:grp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lang="en-US" altLang="zh-TW" sz="2000">
                  <a:solidFill>
                    <a:schemeClr val="tx2"/>
                  </a:solidFill>
                  <a:latin typeface="Arial" charset="0"/>
                  <a:ea typeface="新細明體" charset="0"/>
                  <a:cs typeface="新細明體" charset="0"/>
                </a:rPr>
                <a:t>4</a:t>
              </a:r>
            </a:p>
          </p:txBody>
        </p:sp>
        <p:sp>
          <p:nvSpPr>
            <p:cNvPr id="79" name="Rectangle 64">
              <a:extLst>
                <a:ext uri="{FF2B5EF4-FFF2-40B4-BE49-F238E27FC236}">
                  <a16:creationId xmlns:a16="http://schemas.microsoft.com/office/drawing/2014/main" id="{28CD2E2A-2335-1F41-B796-C525104C972C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584" y="1776"/>
              <a:ext cx="384" cy="336"/>
            </a:xfrm>
            <a:prstGeom prst="rect">
              <a:avLst/>
            </a:prstGeom>
            <a:grp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lang="en-US" altLang="zh-TW" sz="2000">
                  <a:solidFill>
                    <a:schemeClr val="tx2"/>
                  </a:solidFill>
                  <a:latin typeface="Arial" charset="0"/>
                  <a:ea typeface="新細明體" charset="0"/>
                  <a:cs typeface="新細明體" charset="0"/>
                </a:rPr>
                <a:t>7</a:t>
              </a:r>
            </a:p>
          </p:txBody>
        </p:sp>
        <p:sp>
          <p:nvSpPr>
            <p:cNvPr id="80" name="Text Box 65">
              <a:extLst>
                <a:ext uri="{FF2B5EF4-FFF2-40B4-BE49-F238E27FC236}">
                  <a16:creationId xmlns:a16="http://schemas.microsoft.com/office/drawing/2014/main" id="{754E0113-9445-8749-A8C6-76043633E6A1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971" y="1145"/>
              <a:ext cx="239" cy="327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 sz="2000">
                  <a:solidFill>
                    <a:schemeClr val="tx2"/>
                  </a:solidFill>
                  <a:latin typeface="Arial" charset="0"/>
                  <a:cs typeface="新細明體" charset="0"/>
                </a:rPr>
                <a:t>1</a:t>
              </a:r>
            </a:p>
          </p:txBody>
        </p:sp>
      </p:grpSp>
      <p:grpSp>
        <p:nvGrpSpPr>
          <p:cNvPr id="81" name="Group 70">
            <a:extLst>
              <a:ext uri="{FF2B5EF4-FFF2-40B4-BE49-F238E27FC236}">
                <a16:creationId xmlns:a16="http://schemas.microsoft.com/office/drawing/2014/main" id="{FBA49ECD-E7F8-5449-9F47-C456B3C98655}"/>
              </a:ext>
            </a:extLst>
          </p:cNvPr>
          <p:cNvGrpSpPr>
            <a:grpSpLocks/>
          </p:cNvGrpSpPr>
          <p:nvPr/>
        </p:nvGrpSpPr>
        <p:grpSpPr bwMode="auto">
          <a:xfrm>
            <a:off x="4705317" y="3205162"/>
            <a:ext cx="2595562" cy="2971800"/>
            <a:chOff x="1857" y="1536"/>
            <a:chExt cx="1635" cy="1872"/>
          </a:xfrm>
        </p:grpSpPr>
        <p:sp>
          <p:nvSpPr>
            <p:cNvPr id="82" name="Line 32">
              <a:extLst>
                <a:ext uri="{FF2B5EF4-FFF2-40B4-BE49-F238E27FC236}">
                  <a16:creationId xmlns:a16="http://schemas.microsoft.com/office/drawing/2014/main" id="{D0181828-63D2-5647-8B42-DB0228291615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2260" y="1660"/>
              <a:ext cx="349" cy="19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83" name="Text Box 33">
              <a:extLst>
                <a:ext uri="{FF2B5EF4-FFF2-40B4-BE49-F238E27FC236}">
                  <a16:creationId xmlns:a16="http://schemas.microsoft.com/office/drawing/2014/main" id="{1E91EBFB-BFF7-1B4F-99DE-F9CB0A81CB8D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2566" y="1536"/>
              <a:ext cx="223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 sz="2000" dirty="0">
                  <a:solidFill>
                    <a:schemeClr val="tx2"/>
                  </a:solidFill>
                  <a:latin typeface="Arial" charset="0"/>
                  <a:cs typeface="新細明體" charset="0"/>
                </a:rPr>
                <a:t>V</a:t>
              </a:r>
            </a:p>
          </p:txBody>
        </p:sp>
        <p:sp>
          <p:nvSpPr>
            <p:cNvPr id="84" name="Text Box 34">
              <a:extLst>
                <a:ext uri="{FF2B5EF4-FFF2-40B4-BE49-F238E27FC236}">
                  <a16:creationId xmlns:a16="http://schemas.microsoft.com/office/drawing/2014/main" id="{FF5C45EA-D27B-4F41-8E95-AF26D9D63FC2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2097" y="1882"/>
              <a:ext cx="23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 sz="2000">
                  <a:solidFill>
                    <a:schemeClr val="tx2"/>
                  </a:solidFill>
                  <a:latin typeface="Arial" charset="0"/>
                  <a:cs typeface="新細明體" charset="0"/>
                </a:rPr>
                <a:t>H</a:t>
              </a:r>
            </a:p>
          </p:txBody>
        </p:sp>
        <p:sp>
          <p:nvSpPr>
            <p:cNvPr id="85" name="Text Box 35">
              <a:extLst>
                <a:ext uri="{FF2B5EF4-FFF2-40B4-BE49-F238E27FC236}">
                  <a16:creationId xmlns:a16="http://schemas.microsoft.com/office/drawing/2014/main" id="{E92B3AAA-6594-504D-8040-20274119A026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3017" y="1882"/>
              <a:ext cx="23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 sz="2000" dirty="0">
                  <a:solidFill>
                    <a:schemeClr val="tx2"/>
                  </a:solidFill>
                  <a:latin typeface="Arial" charset="0"/>
                  <a:cs typeface="新細明體" charset="0"/>
                </a:rPr>
                <a:t>H</a:t>
              </a:r>
            </a:p>
          </p:txBody>
        </p:sp>
        <p:sp>
          <p:nvSpPr>
            <p:cNvPr id="86" name="Text Box 36">
              <a:extLst>
                <a:ext uri="{FF2B5EF4-FFF2-40B4-BE49-F238E27FC236}">
                  <a16:creationId xmlns:a16="http://schemas.microsoft.com/office/drawing/2014/main" id="{995F8B53-F03C-5842-8748-70EEB448A54F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1857" y="2177"/>
              <a:ext cx="20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 sz="2000">
                  <a:solidFill>
                    <a:schemeClr val="tx2"/>
                  </a:solidFill>
                  <a:latin typeface="Arial" charset="0"/>
                  <a:cs typeface="新細明體" charset="0"/>
                </a:rPr>
                <a:t>2</a:t>
              </a:r>
            </a:p>
          </p:txBody>
        </p:sp>
        <p:sp>
          <p:nvSpPr>
            <p:cNvPr id="87" name="Text Box 37">
              <a:extLst>
                <a:ext uri="{FF2B5EF4-FFF2-40B4-BE49-F238E27FC236}">
                  <a16:creationId xmlns:a16="http://schemas.microsoft.com/office/drawing/2014/main" id="{21CEA1CA-BB15-B34C-9E74-D84AD9CEE5F0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2365" y="2177"/>
              <a:ext cx="20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 sz="2000">
                  <a:solidFill>
                    <a:schemeClr val="tx2"/>
                  </a:solidFill>
                  <a:latin typeface="Arial" charset="0"/>
                  <a:cs typeface="新細明體" charset="0"/>
                </a:rPr>
                <a:t>1</a:t>
              </a:r>
            </a:p>
          </p:txBody>
        </p:sp>
        <p:sp>
          <p:nvSpPr>
            <p:cNvPr id="88" name="Text Box 38">
              <a:extLst>
                <a:ext uri="{FF2B5EF4-FFF2-40B4-BE49-F238E27FC236}">
                  <a16:creationId xmlns:a16="http://schemas.microsoft.com/office/drawing/2014/main" id="{2845AC2E-5C8A-2744-8BFB-B526E8CD5B94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3287" y="2177"/>
              <a:ext cx="20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 sz="2000">
                  <a:solidFill>
                    <a:schemeClr val="tx2"/>
                  </a:solidFill>
                  <a:latin typeface="Arial" charset="0"/>
                  <a:cs typeface="新細明體" charset="0"/>
                </a:rPr>
                <a:t>3</a:t>
              </a:r>
            </a:p>
          </p:txBody>
        </p:sp>
        <p:sp>
          <p:nvSpPr>
            <p:cNvPr id="89" name="Line 39">
              <a:extLst>
                <a:ext uri="{FF2B5EF4-FFF2-40B4-BE49-F238E27FC236}">
                  <a16:creationId xmlns:a16="http://schemas.microsoft.com/office/drawing/2014/main" id="{44B7E557-F442-EE41-BDD7-8D4C9BD25064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2006" y="1988"/>
              <a:ext cx="126" cy="197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90" name="Line 40">
              <a:extLst>
                <a:ext uri="{FF2B5EF4-FFF2-40B4-BE49-F238E27FC236}">
                  <a16:creationId xmlns:a16="http://schemas.microsoft.com/office/drawing/2014/main" id="{C67EA46A-6820-6841-8254-20A92AF91B98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2292" y="1988"/>
              <a:ext cx="126" cy="197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91" name="Text Box 41">
              <a:extLst>
                <a:ext uri="{FF2B5EF4-FFF2-40B4-BE49-F238E27FC236}">
                  <a16:creationId xmlns:a16="http://schemas.microsoft.com/office/drawing/2014/main" id="{CB40CCAB-812D-C542-A115-37C36F6FA13D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2701" y="2177"/>
              <a:ext cx="23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 sz="2000">
                  <a:solidFill>
                    <a:schemeClr val="tx2"/>
                  </a:solidFill>
                  <a:latin typeface="Arial" charset="0"/>
                  <a:cs typeface="新細明體" charset="0"/>
                </a:rPr>
                <a:t>H</a:t>
              </a:r>
            </a:p>
          </p:txBody>
        </p:sp>
        <p:sp>
          <p:nvSpPr>
            <p:cNvPr id="92" name="Line 42">
              <a:extLst>
                <a:ext uri="{FF2B5EF4-FFF2-40B4-BE49-F238E27FC236}">
                  <a16:creationId xmlns:a16="http://schemas.microsoft.com/office/drawing/2014/main" id="{74552DF4-7EDD-5846-8F14-AD654B0FFE1D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2609" y="2283"/>
              <a:ext cx="128" cy="19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93" name="Line 43">
              <a:extLst>
                <a:ext uri="{FF2B5EF4-FFF2-40B4-BE49-F238E27FC236}">
                  <a16:creationId xmlns:a16="http://schemas.microsoft.com/office/drawing/2014/main" id="{C57C8AFD-D10D-9042-A4F1-5CB502680181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2895" y="2283"/>
              <a:ext cx="128" cy="19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94" name="Text Box 44">
              <a:extLst>
                <a:ext uri="{FF2B5EF4-FFF2-40B4-BE49-F238E27FC236}">
                  <a16:creationId xmlns:a16="http://schemas.microsoft.com/office/drawing/2014/main" id="{97BCAAD5-29DE-4C4F-A3C9-B417D72D5E39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2482" y="2448"/>
              <a:ext cx="223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 sz="2000">
                  <a:solidFill>
                    <a:schemeClr val="tx2"/>
                  </a:solidFill>
                  <a:latin typeface="Arial" charset="0"/>
                  <a:cs typeface="新細明體" charset="0"/>
                </a:rPr>
                <a:t>V</a:t>
              </a:r>
            </a:p>
          </p:txBody>
        </p:sp>
        <p:sp>
          <p:nvSpPr>
            <p:cNvPr id="95" name="Text Box 45">
              <a:extLst>
                <a:ext uri="{FF2B5EF4-FFF2-40B4-BE49-F238E27FC236}">
                  <a16:creationId xmlns:a16="http://schemas.microsoft.com/office/drawing/2014/main" id="{88FE8197-1043-594C-9B5D-8F5D27BA43D5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2365" y="2800"/>
              <a:ext cx="20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 sz="2000">
                  <a:solidFill>
                    <a:schemeClr val="tx2"/>
                  </a:solidFill>
                  <a:latin typeface="Arial" charset="0"/>
                  <a:cs typeface="新細明體" charset="0"/>
                </a:rPr>
                <a:t>6</a:t>
              </a:r>
            </a:p>
          </p:txBody>
        </p:sp>
        <p:sp>
          <p:nvSpPr>
            <p:cNvPr id="96" name="Text Box 46">
              <a:extLst>
                <a:ext uri="{FF2B5EF4-FFF2-40B4-BE49-F238E27FC236}">
                  <a16:creationId xmlns:a16="http://schemas.microsoft.com/office/drawing/2014/main" id="{D193028A-98B1-D84A-8C39-0B142D86DD6C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2809" y="2800"/>
              <a:ext cx="20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 sz="2000">
                  <a:solidFill>
                    <a:schemeClr val="tx2"/>
                  </a:solidFill>
                  <a:latin typeface="Arial" charset="0"/>
                  <a:cs typeface="新細明體" charset="0"/>
                </a:rPr>
                <a:t>4</a:t>
              </a:r>
            </a:p>
          </p:txBody>
        </p:sp>
        <p:sp>
          <p:nvSpPr>
            <p:cNvPr id="97" name="Line 47">
              <a:extLst>
                <a:ext uri="{FF2B5EF4-FFF2-40B4-BE49-F238E27FC236}">
                  <a16:creationId xmlns:a16="http://schemas.microsoft.com/office/drawing/2014/main" id="{28F61A5C-0619-ED42-861D-5960E2C14801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2482" y="2617"/>
              <a:ext cx="64" cy="15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98" name="Line 48">
              <a:extLst>
                <a:ext uri="{FF2B5EF4-FFF2-40B4-BE49-F238E27FC236}">
                  <a16:creationId xmlns:a16="http://schemas.microsoft.com/office/drawing/2014/main" id="{95045F41-9D5E-E047-8583-50D7BF650F72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2641" y="2617"/>
              <a:ext cx="63" cy="15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99" name="Text Box 49">
              <a:extLst>
                <a:ext uri="{FF2B5EF4-FFF2-40B4-BE49-F238E27FC236}">
                  <a16:creationId xmlns:a16="http://schemas.microsoft.com/office/drawing/2014/main" id="{C78EA251-7856-AC4B-BA4B-D35A176787AE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2933" y="2438"/>
              <a:ext cx="223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 sz="2000">
                  <a:solidFill>
                    <a:schemeClr val="tx2"/>
                  </a:solidFill>
                  <a:latin typeface="Arial" charset="0"/>
                  <a:cs typeface="新細明體" charset="0"/>
                </a:rPr>
                <a:t>V</a:t>
              </a:r>
            </a:p>
          </p:txBody>
        </p:sp>
        <p:sp>
          <p:nvSpPr>
            <p:cNvPr id="100" name="Text Box 50">
              <a:extLst>
                <a:ext uri="{FF2B5EF4-FFF2-40B4-BE49-F238E27FC236}">
                  <a16:creationId xmlns:a16="http://schemas.microsoft.com/office/drawing/2014/main" id="{FFE250AC-8A87-9648-B802-5972EA93E90C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2619" y="2800"/>
              <a:ext cx="20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 sz="2000">
                  <a:solidFill>
                    <a:schemeClr val="tx2"/>
                  </a:solidFill>
                  <a:latin typeface="Arial" charset="0"/>
                  <a:cs typeface="新細明體" charset="0"/>
                </a:rPr>
                <a:t>7</a:t>
              </a:r>
            </a:p>
          </p:txBody>
        </p:sp>
        <p:sp>
          <p:nvSpPr>
            <p:cNvPr id="101" name="Text Box 51">
              <a:extLst>
                <a:ext uri="{FF2B5EF4-FFF2-40B4-BE49-F238E27FC236}">
                  <a16:creationId xmlns:a16="http://schemas.microsoft.com/office/drawing/2014/main" id="{B8AFB488-34CE-844D-9D9B-47519CD34D49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3096" y="2800"/>
              <a:ext cx="20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 sz="2000">
                  <a:solidFill>
                    <a:schemeClr val="tx2"/>
                  </a:solidFill>
                  <a:latin typeface="Arial" charset="0"/>
                  <a:cs typeface="新細明體" charset="0"/>
                </a:rPr>
                <a:t>5</a:t>
              </a:r>
            </a:p>
          </p:txBody>
        </p:sp>
        <p:sp>
          <p:nvSpPr>
            <p:cNvPr id="102" name="Line 52">
              <a:extLst>
                <a:ext uri="{FF2B5EF4-FFF2-40B4-BE49-F238E27FC236}">
                  <a16:creationId xmlns:a16="http://schemas.microsoft.com/office/drawing/2014/main" id="{866111FB-7DBE-564F-AB15-3E6BB87BCD3F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2918" y="2610"/>
              <a:ext cx="64" cy="165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103" name="Line 53">
              <a:extLst>
                <a:ext uri="{FF2B5EF4-FFF2-40B4-BE49-F238E27FC236}">
                  <a16:creationId xmlns:a16="http://schemas.microsoft.com/office/drawing/2014/main" id="{5E2707D8-1A28-8045-A2CA-110A0BF9ADF6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3086" y="2610"/>
              <a:ext cx="95" cy="165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104" name="Line 54">
              <a:extLst>
                <a:ext uri="{FF2B5EF4-FFF2-40B4-BE49-F238E27FC236}">
                  <a16:creationId xmlns:a16="http://schemas.microsoft.com/office/drawing/2014/main" id="{43DD1AE1-36DA-8B46-8610-0B5DF0A93E00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2737" y="1660"/>
              <a:ext cx="349" cy="19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105" name="Line 55">
              <a:extLst>
                <a:ext uri="{FF2B5EF4-FFF2-40B4-BE49-F238E27FC236}">
                  <a16:creationId xmlns:a16="http://schemas.microsoft.com/office/drawing/2014/main" id="{DAD9C9BE-120C-B543-8EB9-1B3366492819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2895" y="1988"/>
              <a:ext cx="159" cy="197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106" name="Line 56">
              <a:extLst>
                <a:ext uri="{FF2B5EF4-FFF2-40B4-BE49-F238E27FC236}">
                  <a16:creationId xmlns:a16="http://schemas.microsoft.com/office/drawing/2014/main" id="{46DDFC6D-3D62-3F4C-94F2-C7F6E4958C3F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3213" y="1988"/>
              <a:ext cx="159" cy="197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107" name="Text Box 68">
              <a:extLst>
                <a:ext uri="{FF2B5EF4-FFF2-40B4-BE49-F238E27FC236}">
                  <a16:creationId xmlns:a16="http://schemas.microsoft.com/office/drawing/2014/main" id="{07E6CE34-6F31-FC44-A951-134CF3796211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2046" y="3146"/>
              <a:ext cx="1420" cy="26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 sz="2000">
                  <a:solidFill>
                    <a:schemeClr val="tx2"/>
                  </a:solidFill>
                  <a:latin typeface="Arial" charset="0"/>
                  <a:cs typeface="新細明體" charset="0"/>
                </a:rPr>
                <a:t>21H67V45VH3HV</a:t>
              </a:r>
            </a:p>
          </p:txBody>
        </p:sp>
      </p:grpSp>
      <p:grpSp>
        <p:nvGrpSpPr>
          <p:cNvPr id="108" name="Group 71">
            <a:extLst>
              <a:ext uri="{FF2B5EF4-FFF2-40B4-BE49-F238E27FC236}">
                <a16:creationId xmlns:a16="http://schemas.microsoft.com/office/drawing/2014/main" id="{32A82237-983D-5A40-BE23-B361ADFB3CEE}"/>
              </a:ext>
            </a:extLst>
          </p:cNvPr>
          <p:cNvGrpSpPr>
            <a:grpSpLocks/>
          </p:cNvGrpSpPr>
          <p:nvPr/>
        </p:nvGrpSpPr>
        <p:grpSpPr bwMode="auto">
          <a:xfrm>
            <a:off x="8414186" y="3205162"/>
            <a:ext cx="2873375" cy="2962275"/>
            <a:chOff x="3604" y="1542"/>
            <a:chExt cx="1810" cy="1866"/>
          </a:xfrm>
        </p:grpSpPr>
        <p:sp>
          <p:nvSpPr>
            <p:cNvPr id="109" name="Line 4">
              <a:extLst>
                <a:ext uri="{FF2B5EF4-FFF2-40B4-BE49-F238E27FC236}">
                  <a16:creationId xmlns:a16="http://schemas.microsoft.com/office/drawing/2014/main" id="{80F5AF0D-5DD5-6D43-AFF6-3B666E6052FE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4008" y="1685"/>
              <a:ext cx="349" cy="19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110" name="Text Box 5">
              <a:extLst>
                <a:ext uri="{FF2B5EF4-FFF2-40B4-BE49-F238E27FC236}">
                  <a16:creationId xmlns:a16="http://schemas.microsoft.com/office/drawing/2014/main" id="{484755C6-A302-6D4F-BEA8-4A62CF0D802B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4294" y="1542"/>
              <a:ext cx="223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 sz="2000">
                  <a:solidFill>
                    <a:schemeClr val="tx2"/>
                  </a:solidFill>
                  <a:latin typeface="Arial" charset="0"/>
                  <a:cs typeface="新細明體" charset="0"/>
                </a:rPr>
                <a:t>V</a:t>
              </a:r>
            </a:p>
          </p:txBody>
        </p:sp>
        <p:sp>
          <p:nvSpPr>
            <p:cNvPr id="111" name="Text Box 6">
              <a:extLst>
                <a:ext uri="{FF2B5EF4-FFF2-40B4-BE49-F238E27FC236}">
                  <a16:creationId xmlns:a16="http://schemas.microsoft.com/office/drawing/2014/main" id="{6DC17340-F395-0348-8A74-0B7F560D40FA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3844" y="1907"/>
              <a:ext cx="23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 sz="2000">
                  <a:solidFill>
                    <a:schemeClr val="tx2"/>
                  </a:solidFill>
                  <a:latin typeface="Arial" charset="0"/>
                  <a:cs typeface="新細明體" charset="0"/>
                </a:rPr>
                <a:t>H</a:t>
              </a:r>
            </a:p>
          </p:txBody>
        </p:sp>
        <p:sp>
          <p:nvSpPr>
            <p:cNvPr id="112" name="Text Box 7">
              <a:extLst>
                <a:ext uri="{FF2B5EF4-FFF2-40B4-BE49-F238E27FC236}">
                  <a16:creationId xmlns:a16="http://schemas.microsoft.com/office/drawing/2014/main" id="{B12C5C47-A9AE-6141-9FFA-2C8B368AC27C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4765" y="1878"/>
              <a:ext cx="23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 sz="2000" b="1" dirty="0">
                  <a:solidFill>
                    <a:srgbClr val="FF0000"/>
                  </a:solidFill>
                  <a:latin typeface="Arial" charset="0"/>
                  <a:cs typeface="新細明體" charset="0"/>
                </a:rPr>
                <a:t>H</a:t>
              </a:r>
            </a:p>
          </p:txBody>
        </p:sp>
        <p:sp>
          <p:nvSpPr>
            <p:cNvPr id="113" name="Text Box 8">
              <a:extLst>
                <a:ext uri="{FF2B5EF4-FFF2-40B4-BE49-F238E27FC236}">
                  <a16:creationId xmlns:a16="http://schemas.microsoft.com/office/drawing/2014/main" id="{223A8779-AAB8-9A4B-BF4D-48F5D3287335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3604" y="2202"/>
              <a:ext cx="20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 sz="2000">
                  <a:solidFill>
                    <a:schemeClr val="tx2"/>
                  </a:solidFill>
                  <a:latin typeface="Arial" charset="0"/>
                  <a:cs typeface="新細明體" charset="0"/>
                </a:rPr>
                <a:t>2</a:t>
              </a:r>
            </a:p>
          </p:txBody>
        </p:sp>
        <p:sp>
          <p:nvSpPr>
            <p:cNvPr id="114" name="Text Box 9">
              <a:extLst>
                <a:ext uri="{FF2B5EF4-FFF2-40B4-BE49-F238E27FC236}">
                  <a16:creationId xmlns:a16="http://schemas.microsoft.com/office/drawing/2014/main" id="{96FF7965-8397-CD40-AD7C-6C96CECAA4AF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4113" y="2202"/>
              <a:ext cx="20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 sz="2000">
                  <a:solidFill>
                    <a:schemeClr val="tx2"/>
                  </a:solidFill>
                  <a:latin typeface="Arial" charset="0"/>
                  <a:cs typeface="新細明體" charset="0"/>
                </a:rPr>
                <a:t>1</a:t>
              </a:r>
            </a:p>
          </p:txBody>
        </p:sp>
        <p:sp>
          <p:nvSpPr>
            <p:cNvPr id="115" name="Text Box 10">
              <a:extLst>
                <a:ext uri="{FF2B5EF4-FFF2-40B4-BE49-F238E27FC236}">
                  <a16:creationId xmlns:a16="http://schemas.microsoft.com/office/drawing/2014/main" id="{CD2F657C-D096-C445-BA08-CB54CCD839D4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5021" y="2176"/>
              <a:ext cx="23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 sz="2000" b="1">
                  <a:solidFill>
                    <a:srgbClr val="FF0000"/>
                  </a:solidFill>
                  <a:latin typeface="Arial" charset="0"/>
                  <a:cs typeface="新細明體" charset="0"/>
                </a:rPr>
                <a:t>H</a:t>
              </a:r>
            </a:p>
          </p:txBody>
        </p:sp>
        <p:sp>
          <p:nvSpPr>
            <p:cNvPr id="116" name="Line 11">
              <a:extLst>
                <a:ext uri="{FF2B5EF4-FFF2-40B4-BE49-F238E27FC236}">
                  <a16:creationId xmlns:a16="http://schemas.microsoft.com/office/drawing/2014/main" id="{091FCCD1-D072-1347-8C13-5227570BC265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3754" y="2012"/>
              <a:ext cx="126" cy="197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117" name="Line 12">
              <a:extLst>
                <a:ext uri="{FF2B5EF4-FFF2-40B4-BE49-F238E27FC236}">
                  <a16:creationId xmlns:a16="http://schemas.microsoft.com/office/drawing/2014/main" id="{41E3C354-3058-1142-B7A5-A72F2B9C779C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4039" y="2012"/>
              <a:ext cx="127" cy="197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118" name="Text Box 13">
              <a:extLst>
                <a:ext uri="{FF2B5EF4-FFF2-40B4-BE49-F238E27FC236}">
                  <a16:creationId xmlns:a16="http://schemas.microsoft.com/office/drawing/2014/main" id="{2A2B5FB8-A301-F345-8514-20C709C063D0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4494" y="2166"/>
              <a:ext cx="223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 sz="2000">
                  <a:solidFill>
                    <a:schemeClr val="tx2"/>
                  </a:solidFill>
                  <a:latin typeface="Arial" charset="0"/>
                  <a:cs typeface="新細明體" charset="0"/>
                </a:rPr>
                <a:t>V</a:t>
              </a:r>
            </a:p>
          </p:txBody>
        </p:sp>
        <p:sp>
          <p:nvSpPr>
            <p:cNvPr id="119" name="Text Box 14">
              <a:extLst>
                <a:ext uri="{FF2B5EF4-FFF2-40B4-BE49-F238E27FC236}">
                  <a16:creationId xmlns:a16="http://schemas.microsoft.com/office/drawing/2014/main" id="{7B776258-EAA5-1E44-B5D9-EAFD9473181F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4378" y="2493"/>
              <a:ext cx="20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 sz="2000">
                  <a:solidFill>
                    <a:schemeClr val="tx2"/>
                  </a:solidFill>
                  <a:latin typeface="Arial" charset="0"/>
                  <a:cs typeface="新細明體" charset="0"/>
                </a:rPr>
                <a:t>6</a:t>
              </a:r>
            </a:p>
          </p:txBody>
        </p:sp>
        <p:sp>
          <p:nvSpPr>
            <p:cNvPr id="120" name="Text Box 15">
              <a:extLst>
                <a:ext uri="{FF2B5EF4-FFF2-40B4-BE49-F238E27FC236}">
                  <a16:creationId xmlns:a16="http://schemas.microsoft.com/office/drawing/2014/main" id="{4B6B5FEE-A47E-9E4F-9607-77A51CAF67CF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4884" y="2464"/>
              <a:ext cx="223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 sz="2000">
                  <a:solidFill>
                    <a:schemeClr val="tx2"/>
                  </a:solidFill>
                  <a:latin typeface="Arial" charset="0"/>
                  <a:cs typeface="新細明體" charset="0"/>
                </a:rPr>
                <a:t>V</a:t>
              </a:r>
            </a:p>
          </p:txBody>
        </p:sp>
        <p:sp>
          <p:nvSpPr>
            <p:cNvPr id="121" name="Line 16">
              <a:extLst>
                <a:ext uri="{FF2B5EF4-FFF2-40B4-BE49-F238E27FC236}">
                  <a16:creationId xmlns:a16="http://schemas.microsoft.com/office/drawing/2014/main" id="{8AA1ED10-75FC-AA48-BB24-95C0AC0365CA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4495" y="2310"/>
              <a:ext cx="63" cy="15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122" name="Line 17">
              <a:extLst>
                <a:ext uri="{FF2B5EF4-FFF2-40B4-BE49-F238E27FC236}">
                  <a16:creationId xmlns:a16="http://schemas.microsoft.com/office/drawing/2014/main" id="{55316CC1-9491-5645-A33D-9E6985906293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4653" y="2310"/>
              <a:ext cx="65" cy="15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123" name="Text Box 18">
              <a:extLst>
                <a:ext uri="{FF2B5EF4-FFF2-40B4-BE49-F238E27FC236}">
                  <a16:creationId xmlns:a16="http://schemas.microsoft.com/office/drawing/2014/main" id="{1466C77D-AA26-414A-8C09-BCA02F83C42A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4632" y="2493"/>
              <a:ext cx="20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 sz="2000">
                  <a:solidFill>
                    <a:schemeClr val="tx2"/>
                  </a:solidFill>
                  <a:latin typeface="Arial" charset="0"/>
                  <a:cs typeface="新細明體" charset="0"/>
                </a:rPr>
                <a:t>7</a:t>
              </a:r>
            </a:p>
          </p:txBody>
        </p:sp>
        <p:sp>
          <p:nvSpPr>
            <p:cNvPr id="124" name="Text Box 19">
              <a:extLst>
                <a:ext uri="{FF2B5EF4-FFF2-40B4-BE49-F238E27FC236}">
                  <a16:creationId xmlns:a16="http://schemas.microsoft.com/office/drawing/2014/main" id="{9C1BE4AA-F53E-5F4B-80E5-D6A1AFBC721A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5209" y="2475"/>
              <a:ext cx="20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 sz="2000">
                  <a:solidFill>
                    <a:schemeClr val="tx2"/>
                  </a:solidFill>
                  <a:latin typeface="Arial" charset="0"/>
                  <a:cs typeface="新細明體" charset="0"/>
                </a:rPr>
                <a:t>3</a:t>
              </a:r>
            </a:p>
          </p:txBody>
        </p:sp>
        <p:sp>
          <p:nvSpPr>
            <p:cNvPr id="125" name="Line 20">
              <a:extLst>
                <a:ext uri="{FF2B5EF4-FFF2-40B4-BE49-F238E27FC236}">
                  <a16:creationId xmlns:a16="http://schemas.microsoft.com/office/drawing/2014/main" id="{A9585D09-7129-7740-AC13-6AC2EDCA3B40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5003" y="2308"/>
              <a:ext cx="64" cy="165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126" name="Line 21">
              <a:extLst>
                <a:ext uri="{FF2B5EF4-FFF2-40B4-BE49-F238E27FC236}">
                  <a16:creationId xmlns:a16="http://schemas.microsoft.com/office/drawing/2014/main" id="{86AB1A2C-CEFF-474B-BF29-FAF8BCBD1B0F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5189" y="2320"/>
              <a:ext cx="95" cy="16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127" name="Line 22">
              <a:extLst>
                <a:ext uri="{FF2B5EF4-FFF2-40B4-BE49-F238E27FC236}">
                  <a16:creationId xmlns:a16="http://schemas.microsoft.com/office/drawing/2014/main" id="{1DF14AE5-9FDF-8346-A2D8-C35A78BFBB7D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4484" y="1685"/>
              <a:ext cx="350" cy="19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128" name="Line 23">
              <a:extLst>
                <a:ext uri="{FF2B5EF4-FFF2-40B4-BE49-F238E27FC236}">
                  <a16:creationId xmlns:a16="http://schemas.microsoft.com/office/drawing/2014/main" id="{2292FA75-422A-B045-B3E2-6FD2CD83B5B2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4643" y="2012"/>
              <a:ext cx="159" cy="197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129" name="Line 24">
              <a:extLst>
                <a:ext uri="{FF2B5EF4-FFF2-40B4-BE49-F238E27FC236}">
                  <a16:creationId xmlns:a16="http://schemas.microsoft.com/office/drawing/2014/main" id="{0E0C4D6B-816F-254E-814A-3C6EDF5F0F9E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4961" y="2012"/>
              <a:ext cx="159" cy="197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130" name="Text Box 25">
              <a:extLst>
                <a:ext uri="{FF2B5EF4-FFF2-40B4-BE49-F238E27FC236}">
                  <a16:creationId xmlns:a16="http://schemas.microsoft.com/office/drawing/2014/main" id="{6662F6C3-4E2F-4C4E-841A-9B9960204F48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4762" y="2822"/>
              <a:ext cx="20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 sz="2000">
                  <a:solidFill>
                    <a:schemeClr val="tx2"/>
                  </a:solidFill>
                  <a:latin typeface="Arial" charset="0"/>
                  <a:cs typeface="新細明體" charset="0"/>
                </a:rPr>
                <a:t>4</a:t>
              </a:r>
            </a:p>
          </p:txBody>
        </p:sp>
        <p:sp>
          <p:nvSpPr>
            <p:cNvPr id="131" name="Text Box 26">
              <a:extLst>
                <a:ext uri="{FF2B5EF4-FFF2-40B4-BE49-F238E27FC236}">
                  <a16:creationId xmlns:a16="http://schemas.microsoft.com/office/drawing/2014/main" id="{A10BE4AC-1648-2E45-8CF7-614895BF56AA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5068" y="2817"/>
              <a:ext cx="20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 sz="2000">
                  <a:solidFill>
                    <a:schemeClr val="tx2"/>
                  </a:solidFill>
                  <a:latin typeface="Arial" charset="0"/>
                  <a:cs typeface="新細明體" charset="0"/>
                </a:rPr>
                <a:t>5</a:t>
              </a:r>
            </a:p>
          </p:txBody>
        </p:sp>
        <p:sp>
          <p:nvSpPr>
            <p:cNvPr id="132" name="Line 27">
              <a:extLst>
                <a:ext uri="{FF2B5EF4-FFF2-40B4-BE49-F238E27FC236}">
                  <a16:creationId xmlns:a16="http://schemas.microsoft.com/office/drawing/2014/main" id="{4EBF6810-F1AA-F74A-ABF0-7C4D5426B984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4871" y="2633"/>
              <a:ext cx="64" cy="16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133" name="Line 28">
              <a:extLst>
                <a:ext uri="{FF2B5EF4-FFF2-40B4-BE49-F238E27FC236}">
                  <a16:creationId xmlns:a16="http://schemas.microsoft.com/office/drawing/2014/main" id="{BD0396B9-CE03-7647-9F21-986AEC52F67D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5058" y="2627"/>
              <a:ext cx="95" cy="165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134" name="Oval 29">
              <a:extLst>
                <a:ext uri="{FF2B5EF4-FFF2-40B4-BE49-F238E27FC236}">
                  <a16:creationId xmlns:a16="http://schemas.microsoft.com/office/drawing/2014/main" id="{CC06C166-0257-BD44-AD5C-6D442CA9F619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791" y="1905"/>
              <a:ext cx="506" cy="507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  <a:cs typeface="新細明體" charset="0"/>
              </a:endParaRPr>
            </a:p>
          </p:txBody>
        </p:sp>
        <p:sp>
          <p:nvSpPr>
            <p:cNvPr id="135" name="Text Box 69">
              <a:extLst>
                <a:ext uri="{FF2B5EF4-FFF2-40B4-BE49-F238E27FC236}">
                  <a16:creationId xmlns:a16="http://schemas.microsoft.com/office/drawing/2014/main" id="{8A68E3ED-5637-BC4C-BFDF-760A496DFC8C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3817" y="3146"/>
              <a:ext cx="1420" cy="26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 sz="2000" dirty="0">
                  <a:solidFill>
                    <a:schemeClr val="tx2"/>
                  </a:solidFill>
                  <a:latin typeface="Arial" charset="0"/>
                  <a:cs typeface="新細明體" charset="0"/>
                </a:rPr>
                <a:t>21H67V45V3</a:t>
              </a:r>
              <a:r>
                <a:rPr lang="en-US" altLang="zh-TW" sz="2000" dirty="0">
                  <a:solidFill>
                    <a:srgbClr val="FF0000"/>
                  </a:solidFill>
                  <a:latin typeface="Arial" charset="0"/>
                  <a:cs typeface="新細明體" charset="0"/>
                </a:rPr>
                <a:t>HH</a:t>
              </a:r>
              <a:r>
                <a:rPr lang="en-US" altLang="zh-TW" sz="2000" dirty="0">
                  <a:solidFill>
                    <a:schemeClr val="tx2"/>
                  </a:solidFill>
                  <a:latin typeface="Arial" charset="0"/>
                  <a:cs typeface="新細明體" charset="0"/>
                </a:rPr>
                <a:t>V</a:t>
              </a:r>
            </a:p>
          </p:txBody>
        </p:sp>
      </p:grpSp>
      <p:sp>
        <p:nvSpPr>
          <p:cNvPr id="136" name="TextBox 135">
            <a:extLst>
              <a:ext uri="{FF2B5EF4-FFF2-40B4-BE49-F238E27FC236}">
                <a16:creationId xmlns:a16="http://schemas.microsoft.com/office/drawing/2014/main" id="{2FDFA2C4-A1E4-984F-86FC-1262188E307D}"/>
              </a:ext>
            </a:extLst>
          </p:cNvPr>
          <p:cNvSpPr txBox="1"/>
          <p:nvPr/>
        </p:nvSpPr>
        <p:spPr>
          <a:xfrm>
            <a:off x="4705318" y="2566674"/>
            <a:ext cx="25955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Skewed slicing tree</a:t>
            </a:r>
          </a:p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(also normalized)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2399FE48-635D-964A-AA3F-E6DBB3726CD6}"/>
              </a:ext>
            </a:extLst>
          </p:cNvPr>
          <p:cNvSpPr txBox="1"/>
          <p:nvPr/>
        </p:nvSpPr>
        <p:spPr>
          <a:xfrm>
            <a:off x="8366562" y="2774860"/>
            <a:ext cx="25955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 normalized!</a:t>
            </a:r>
          </a:p>
        </p:txBody>
      </p:sp>
    </p:spTree>
    <p:extLst>
      <p:ext uri="{BB962C8B-B14F-4D97-AF65-F5344CB8AC3E}">
        <p14:creationId xmlns:p14="http://schemas.microsoft.com/office/powerpoint/2010/main" val="1377810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3740D-4778-0343-A0C2-43479A663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Normalized Polish Expression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E366A3-5B6C-9845-B0DC-EFB79B7949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 eaLnBrk="1" hangingPunct="1">
              <a:defRPr/>
            </a:pPr>
            <a:r>
              <a:rPr kumimoji="0" lang="en-US" altLang="zh-TW" dirty="0">
                <a:ea typeface="新細明體" pitchFamily="18" charset="-120"/>
              </a:rPr>
              <a:t>There is a 1-1 correspondence between Slicing Floorplan, Skewed Slicing Tree, and Normalized Polish Expression</a:t>
            </a:r>
          </a:p>
          <a:p>
            <a:pPr algn="just" eaLnBrk="1" hangingPunct="1">
              <a:defRPr/>
            </a:pPr>
            <a:r>
              <a:rPr kumimoji="0" lang="en-US" altLang="zh-TW" dirty="0">
                <a:ea typeface="新細明體" pitchFamily="18" charset="-120"/>
              </a:rPr>
              <a:t>Can we use Normalized Polish Expression (NPE) to represent slicing floorplans?</a:t>
            </a:r>
          </a:p>
          <a:p>
            <a:pPr lvl="1" algn="just" eaLnBrk="1" hangingPunct="1">
              <a:defRPr/>
            </a:pPr>
            <a:r>
              <a:rPr kumimoji="0" lang="en-US" altLang="zh-TW" dirty="0">
                <a:ea typeface="新細明體" pitchFamily="18" charset="-120"/>
              </a:rPr>
              <a:t>What is a valid NPE? </a:t>
            </a:r>
          </a:p>
          <a:p>
            <a:pPr algn="just" eaLnBrk="1" hangingPunct="1">
              <a:defRPr/>
            </a:pPr>
            <a:r>
              <a:rPr kumimoji="0" lang="en-US" altLang="zh-TW" dirty="0">
                <a:ea typeface="新細明體" pitchFamily="18" charset="-120"/>
              </a:rPr>
              <a:t>We formulate as a state space search problem</a:t>
            </a:r>
            <a:endParaRPr kumimoji="0" lang="zh-TW" altLang="en-US" dirty="0">
              <a:ea typeface="新細明體" pitchFamily="18" charset="-120"/>
            </a:endParaRPr>
          </a:p>
          <a:p>
            <a:pPr algn="just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98708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50E27C-2EAA-B140-9B65-1114A563C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Representation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20FA58-94C7-DB47-BDAD-1B457101CE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zh-TW" sz="2400" dirty="0"/>
              <a:t>An expression </a:t>
            </a:r>
            <a:r>
              <a:rPr lang="en-US" altLang="zh-TW" sz="2400" i="1" dirty="0"/>
              <a:t>E</a:t>
            </a:r>
            <a:r>
              <a:rPr lang="en-US" altLang="zh-TW" sz="2400" dirty="0"/>
              <a:t> = </a:t>
            </a:r>
            <a:r>
              <a:rPr lang="en-US" altLang="zh-TW" sz="2400" i="1" dirty="0"/>
              <a:t>e</a:t>
            </a:r>
            <a:r>
              <a:rPr lang="en-US" altLang="zh-TW" sz="2400" baseline="-25000" dirty="0"/>
              <a:t>1</a:t>
            </a:r>
            <a:r>
              <a:rPr lang="en-US" altLang="zh-TW" sz="2400" i="1" dirty="0"/>
              <a:t>e</a:t>
            </a:r>
            <a:r>
              <a:rPr lang="en-US" altLang="zh-TW" sz="2400" baseline="-25000" dirty="0"/>
              <a:t>2</a:t>
            </a:r>
            <a:r>
              <a:rPr lang="en-US" altLang="zh-TW" sz="2400" dirty="0"/>
              <a:t>…</a:t>
            </a:r>
            <a:r>
              <a:rPr lang="en-US" altLang="zh-TW" sz="2400" i="1" dirty="0"/>
              <a:t>e</a:t>
            </a:r>
            <a:r>
              <a:rPr lang="en-US" altLang="zh-TW" sz="2400" baseline="-25000" dirty="0"/>
              <a:t>2</a:t>
            </a:r>
            <a:r>
              <a:rPr lang="en-US" altLang="zh-TW" sz="2400" i="1" baseline="-25000" dirty="0"/>
              <a:t>n</a:t>
            </a:r>
            <a:r>
              <a:rPr lang="en-US" altLang="zh-TW" sz="2400" baseline="-25000" dirty="0"/>
              <a:t>-1</a:t>
            </a:r>
            <a:r>
              <a:rPr lang="en-US" altLang="zh-TW" sz="2400" dirty="0"/>
              <a:t>, where </a:t>
            </a:r>
            <a:r>
              <a:rPr lang="en-US" altLang="zh-TW" sz="2400" i="1" dirty="0" err="1"/>
              <a:t>e</a:t>
            </a:r>
            <a:r>
              <a:rPr lang="en-US" altLang="zh-TW" sz="2400" i="1" baseline="-25000" dirty="0" err="1"/>
              <a:t>i</a:t>
            </a:r>
            <a:r>
              <a:rPr lang="en-US" altLang="zh-TW" sz="2400" dirty="0"/>
              <a:t> </a:t>
            </a:r>
            <a:r>
              <a:rPr lang="en-US" altLang="zh-TW" sz="2400" dirty="0">
                <a:sym typeface="Symbol" pitchFamily="18" charset="2"/>
              </a:rPr>
              <a:t> {1, 2, …, </a:t>
            </a:r>
            <a:r>
              <a:rPr lang="en-US" altLang="zh-TW" sz="2400" i="1" dirty="0">
                <a:sym typeface="Symbol" pitchFamily="18" charset="2"/>
              </a:rPr>
              <a:t>n</a:t>
            </a:r>
            <a:r>
              <a:rPr lang="en-US" altLang="zh-TW" sz="2400" dirty="0">
                <a:sym typeface="Symbol" pitchFamily="18" charset="2"/>
              </a:rPr>
              <a:t>, </a:t>
            </a:r>
            <a:r>
              <a:rPr lang="en-US" altLang="zh-TW" sz="2400" i="1" dirty="0">
                <a:sym typeface="Symbol" pitchFamily="18" charset="2"/>
              </a:rPr>
              <a:t>H</a:t>
            </a:r>
            <a:r>
              <a:rPr lang="en-US" altLang="zh-TW" sz="2400" dirty="0">
                <a:sym typeface="Symbol" pitchFamily="18" charset="2"/>
              </a:rPr>
              <a:t>, </a:t>
            </a:r>
            <a:r>
              <a:rPr lang="en-US" altLang="zh-TW" sz="2400" i="1" dirty="0">
                <a:sym typeface="Symbol" pitchFamily="18" charset="2"/>
              </a:rPr>
              <a:t>V</a:t>
            </a:r>
            <a:r>
              <a:rPr lang="en-US" altLang="zh-TW" sz="2400" dirty="0">
                <a:sym typeface="Symbol" pitchFamily="18" charset="2"/>
              </a:rPr>
              <a:t>}, 1</a:t>
            </a:r>
            <a:r>
              <a:rPr lang="en-US" altLang="zh-TW" sz="2400" i="1" dirty="0">
                <a:sym typeface="Symbol" pitchFamily="18" charset="2"/>
              </a:rPr>
              <a:t>i</a:t>
            </a:r>
            <a:r>
              <a:rPr lang="en-US" altLang="zh-TW" sz="2400" dirty="0">
                <a:sym typeface="Symbol" pitchFamily="18" charset="2"/>
              </a:rPr>
              <a:t> 2</a:t>
            </a:r>
            <a:r>
              <a:rPr lang="en-US" altLang="zh-TW" sz="2400" i="1" dirty="0">
                <a:sym typeface="Symbol" pitchFamily="18" charset="2"/>
              </a:rPr>
              <a:t>n</a:t>
            </a:r>
            <a:r>
              <a:rPr lang="en-US" altLang="zh-TW" sz="2400" dirty="0">
                <a:sym typeface="Symbol" pitchFamily="18" charset="2"/>
              </a:rPr>
              <a:t>-1, is a </a:t>
            </a:r>
            <a:r>
              <a:rPr lang="en-US" altLang="zh-TW" sz="2400" dirty="0">
                <a:solidFill>
                  <a:srgbClr val="FF0000"/>
                </a:solidFill>
                <a:sym typeface="Symbol" pitchFamily="18" charset="2"/>
              </a:rPr>
              <a:t>valid</a:t>
            </a:r>
            <a:r>
              <a:rPr lang="en-US" altLang="zh-TW" sz="2400" dirty="0">
                <a:sym typeface="Symbol" pitchFamily="18" charset="2"/>
              </a:rPr>
              <a:t> </a:t>
            </a:r>
            <a:r>
              <a:rPr lang="en-US" altLang="zh-TW" sz="2400" b="1" dirty="0">
                <a:sym typeface="Symbol" pitchFamily="18" charset="2"/>
              </a:rPr>
              <a:t>Polish expression</a:t>
            </a:r>
            <a:r>
              <a:rPr lang="en-US" altLang="zh-TW" sz="2400" dirty="0">
                <a:sym typeface="Symbol" pitchFamily="18" charset="2"/>
              </a:rPr>
              <a:t> of length 2</a:t>
            </a:r>
            <a:r>
              <a:rPr lang="en-US" altLang="zh-TW" sz="2400" i="1" dirty="0">
                <a:sym typeface="Symbol" pitchFamily="18" charset="2"/>
              </a:rPr>
              <a:t>n</a:t>
            </a:r>
            <a:r>
              <a:rPr lang="en-US" altLang="zh-TW" sz="2400" dirty="0">
                <a:sym typeface="Symbol" pitchFamily="18" charset="2"/>
              </a:rPr>
              <a:t>-1 if</a:t>
            </a:r>
          </a:p>
          <a:p>
            <a:pPr lvl="1">
              <a:defRPr/>
            </a:pPr>
            <a:r>
              <a:rPr lang="en-US" altLang="zh-TW" sz="2000" dirty="0">
                <a:sym typeface="Symbol" pitchFamily="18" charset="2"/>
              </a:rPr>
              <a:t>every operand </a:t>
            </a:r>
            <a:r>
              <a:rPr lang="en-US" altLang="zh-TW" sz="2000" i="1" dirty="0">
                <a:sym typeface="Symbol" pitchFamily="18" charset="2"/>
              </a:rPr>
              <a:t>j</a:t>
            </a:r>
            <a:r>
              <a:rPr lang="en-US" altLang="zh-TW" sz="2000" dirty="0">
                <a:sym typeface="Symbol" pitchFamily="18" charset="2"/>
              </a:rPr>
              <a:t>, 1  </a:t>
            </a:r>
            <a:r>
              <a:rPr lang="en-US" altLang="zh-TW" sz="2000" i="1" dirty="0">
                <a:sym typeface="Symbol" pitchFamily="18" charset="2"/>
              </a:rPr>
              <a:t>j</a:t>
            </a:r>
            <a:r>
              <a:rPr lang="en-US" altLang="zh-TW" sz="2000" dirty="0">
                <a:sym typeface="Symbol" pitchFamily="18" charset="2"/>
              </a:rPr>
              <a:t> </a:t>
            </a:r>
            <a:r>
              <a:rPr lang="en-US" altLang="zh-TW" sz="2000" i="1" dirty="0">
                <a:sym typeface="Symbol" pitchFamily="18" charset="2"/>
              </a:rPr>
              <a:t>n</a:t>
            </a:r>
            <a:r>
              <a:rPr lang="en-US" altLang="zh-TW" sz="2000" dirty="0">
                <a:sym typeface="Symbol" pitchFamily="18" charset="2"/>
              </a:rPr>
              <a:t>, appears exactly once in </a:t>
            </a:r>
            <a:r>
              <a:rPr lang="en-US" altLang="zh-TW" sz="2000" i="1" dirty="0">
                <a:sym typeface="Symbol" pitchFamily="18" charset="2"/>
              </a:rPr>
              <a:t>E</a:t>
            </a:r>
            <a:r>
              <a:rPr lang="en-US" altLang="zh-TW" sz="2000" dirty="0">
                <a:sym typeface="Symbol" pitchFamily="18" charset="2"/>
              </a:rPr>
              <a:t>;</a:t>
            </a:r>
          </a:p>
          <a:p>
            <a:pPr lvl="1">
              <a:defRPr/>
            </a:pPr>
            <a:r>
              <a:rPr lang="en-US" altLang="zh-TW" sz="2000" dirty="0">
                <a:sym typeface="Symbol" pitchFamily="18" charset="2"/>
              </a:rPr>
              <a:t>for every sub-expression </a:t>
            </a:r>
            <a:r>
              <a:rPr lang="en-US" altLang="zh-TW" sz="2000" i="1" dirty="0" err="1">
                <a:sym typeface="Symbol" pitchFamily="18" charset="2"/>
              </a:rPr>
              <a:t>E</a:t>
            </a:r>
            <a:r>
              <a:rPr lang="en-US" altLang="zh-TW" sz="2000" i="1" baseline="-25000" dirty="0" err="1">
                <a:sym typeface="Symbol" pitchFamily="18" charset="2"/>
              </a:rPr>
              <a:t>i</a:t>
            </a:r>
            <a:r>
              <a:rPr lang="en-US" altLang="zh-TW" sz="2000" dirty="0">
                <a:sym typeface="Symbol" pitchFamily="18" charset="2"/>
              </a:rPr>
              <a:t> = </a:t>
            </a:r>
            <a:r>
              <a:rPr lang="en-US" altLang="zh-TW" sz="2000" i="1" dirty="0"/>
              <a:t>e</a:t>
            </a:r>
            <a:r>
              <a:rPr lang="en-US" altLang="zh-TW" sz="2000" baseline="-25000" dirty="0"/>
              <a:t>1</a:t>
            </a:r>
            <a:r>
              <a:rPr lang="en-US" altLang="zh-TW" sz="2000" dirty="0">
                <a:sym typeface="Symbol" pitchFamily="18" charset="2"/>
              </a:rPr>
              <a:t>…</a:t>
            </a:r>
            <a:r>
              <a:rPr lang="en-US" altLang="zh-TW" sz="2000" i="1" dirty="0" err="1"/>
              <a:t>e</a:t>
            </a:r>
            <a:r>
              <a:rPr lang="en-US" altLang="zh-TW" sz="2000" baseline="-25000" dirty="0" err="1"/>
              <a:t>i</a:t>
            </a:r>
            <a:r>
              <a:rPr lang="en-US" altLang="zh-TW" sz="2000" dirty="0">
                <a:sym typeface="Symbol" pitchFamily="18" charset="2"/>
              </a:rPr>
              <a:t>, 1 </a:t>
            </a:r>
            <a:r>
              <a:rPr lang="en-US" altLang="zh-TW" sz="2000" i="1" dirty="0" err="1">
                <a:sym typeface="Symbol" pitchFamily="18" charset="2"/>
              </a:rPr>
              <a:t>i</a:t>
            </a:r>
            <a:r>
              <a:rPr lang="en-US" altLang="zh-TW" sz="2000" dirty="0">
                <a:sym typeface="Symbol" pitchFamily="18" charset="2"/>
              </a:rPr>
              <a:t> 2</a:t>
            </a:r>
            <a:r>
              <a:rPr lang="en-US" altLang="zh-TW" sz="2000" i="1" dirty="0">
                <a:sym typeface="Symbol" pitchFamily="18" charset="2"/>
              </a:rPr>
              <a:t>n</a:t>
            </a:r>
            <a:r>
              <a:rPr lang="en-US" altLang="zh-TW" sz="2000" dirty="0">
                <a:sym typeface="Symbol" pitchFamily="18" charset="2"/>
              </a:rPr>
              <a:t>-1, #operands &gt; #operators.</a:t>
            </a:r>
          </a:p>
          <a:p>
            <a:pPr eaLnBrk="1" hangingPunct="1">
              <a:defRPr/>
            </a:pPr>
            <a:endParaRPr lang="en-US" altLang="zh-TW" sz="2400" dirty="0">
              <a:sym typeface="Symbol" pitchFamily="18" charset="2"/>
            </a:endParaRPr>
          </a:p>
          <a:p>
            <a:pPr eaLnBrk="1" hangingPunct="1">
              <a:defRPr/>
            </a:pPr>
            <a:endParaRPr lang="en-US" altLang="zh-TW" sz="2400" dirty="0">
              <a:sym typeface="Symbol" pitchFamily="18" charset="2"/>
            </a:endParaRPr>
          </a:p>
          <a:p>
            <a:pPr eaLnBrk="1" hangingPunct="1">
              <a:defRPr/>
            </a:pPr>
            <a:endParaRPr lang="en-US" altLang="zh-TW" sz="2400" dirty="0">
              <a:sym typeface="Symbol" pitchFamily="18" charset="2"/>
            </a:endParaRPr>
          </a:p>
          <a:p>
            <a:pPr eaLnBrk="1" hangingPunct="1">
              <a:lnSpc>
                <a:spcPct val="90000"/>
              </a:lnSpc>
              <a:defRPr/>
            </a:pPr>
            <a:endParaRPr lang="en-US" altLang="zh-TW" sz="2400" dirty="0">
              <a:sym typeface="Symbol" pitchFamily="18" charset="2"/>
            </a:endParaRPr>
          </a:p>
          <a:p>
            <a:pPr eaLnBrk="1" hangingPunct="1">
              <a:lnSpc>
                <a:spcPct val="90000"/>
              </a:lnSpc>
              <a:defRPr/>
            </a:pPr>
            <a:endParaRPr lang="en-US" altLang="zh-TW" sz="2400" dirty="0">
              <a:sym typeface="Symbol" pitchFamily="18" charset="2"/>
            </a:endParaRPr>
          </a:p>
          <a:p>
            <a:pPr eaLnBrk="1" hangingPunct="1">
              <a:lnSpc>
                <a:spcPct val="90000"/>
              </a:lnSpc>
              <a:defRPr/>
            </a:pPr>
            <a:r>
              <a:rPr lang="en-US" altLang="zh-TW" sz="2400" dirty="0">
                <a:sym typeface="Symbol" pitchFamily="18" charset="2"/>
              </a:rPr>
              <a:t>Polish expression  </a:t>
            </a:r>
            <a:r>
              <a:rPr lang="en-US" altLang="zh-TW" sz="2400" dirty="0" err="1">
                <a:sym typeface="Symbol" pitchFamily="18" charset="2"/>
              </a:rPr>
              <a:t>Postorder</a:t>
            </a:r>
            <a:r>
              <a:rPr lang="en-US" altLang="zh-TW" sz="2400" dirty="0">
                <a:sym typeface="Symbol" pitchFamily="18" charset="2"/>
              </a:rPr>
              <a:t> traversal.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altLang="zh-TW" sz="2400" i="1" dirty="0" err="1">
                <a:sym typeface="Symbol" pitchFamily="18" charset="2"/>
              </a:rPr>
              <a:t>ijH</a:t>
            </a:r>
            <a:r>
              <a:rPr lang="en-US" altLang="zh-TW" sz="2400" dirty="0">
                <a:sym typeface="Symbol" pitchFamily="18" charset="2"/>
              </a:rPr>
              <a:t>: </a:t>
            </a:r>
            <a:r>
              <a:rPr lang="en-US" altLang="zh-TW" sz="2400" i="1" dirty="0" err="1">
                <a:sym typeface="Symbol" pitchFamily="18" charset="2"/>
              </a:rPr>
              <a:t>i</a:t>
            </a:r>
            <a:r>
              <a:rPr lang="en-US" altLang="zh-TW" sz="2400" dirty="0">
                <a:sym typeface="Symbol" pitchFamily="18" charset="2"/>
              </a:rPr>
              <a:t> below </a:t>
            </a:r>
            <a:r>
              <a:rPr lang="en-US" altLang="zh-TW" sz="2400" i="1" dirty="0">
                <a:sym typeface="Symbol" pitchFamily="18" charset="2"/>
              </a:rPr>
              <a:t>j</a:t>
            </a:r>
            <a:r>
              <a:rPr lang="en-US" altLang="zh-TW" sz="2400" dirty="0">
                <a:sym typeface="Symbol" pitchFamily="18" charset="2"/>
              </a:rPr>
              <a:t>; </a:t>
            </a:r>
            <a:r>
              <a:rPr lang="en-US" altLang="zh-TW" sz="2400" i="1" dirty="0" err="1">
                <a:sym typeface="Symbol" pitchFamily="18" charset="2"/>
              </a:rPr>
              <a:t>ijV</a:t>
            </a:r>
            <a:r>
              <a:rPr lang="en-US" altLang="zh-TW" sz="2400" dirty="0">
                <a:sym typeface="Symbol" pitchFamily="18" charset="2"/>
              </a:rPr>
              <a:t>: </a:t>
            </a:r>
            <a:r>
              <a:rPr lang="en-US" altLang="zh-TW" sz="2400" i="1" dirty="0" err="1">
                <a:sym typeface="Symbol" pitchFamily="18" charset="2"/>
              </a:rPr>
              <a:t>i</a:t>
            </a:r>
            <a:r>
              <a:rPr lang="en-US" altLang="zh-TW" sz="2400" dirty="0">
                <a:sym typeface="Symbol" pitchFamily="18" charset="2"/>
              </a:rPr>
              <a:t> on the left of </a:t>
            </a:r>
            <a:r>
              <a:rPr lang="en-US" altLang="zh-TW" sz="2400" i="1" dirty="0">
                <a:sym typeface="Symbol" pitchFamily="18" charset="2"/>
              </a:rPr>
              <a:t>j</a:t>
            </a:r>
            <a:r>
              <a:rPr lang="en-US" altLang="zh-TW" sz="2400" dirty="0">
                <a:sym typeface="Symbol" pitchFamily="18" charset="2"/>
              </a:rPr>
              <a:t>.</a:t>
            </a:r>
          </a:p>
          <a:p>
            <a:endParaRPr lang="en-US" sz="2400" dirty="0"/>
          </a:p>
        </p:txBody>
      </p:sp>
      <p:pic>
        <p:nvPicPr>
          <p:cNvPr id="4" name="Picture 7">
            <a:extLst>
              <a:ext uri="{FF2B5EF4-FFF2-40B4-BE49-F238E27FC236}">
                <a16:creationId xmlns:a16="http://schemas.microsoft.com/office/drawing/2014/main" id="{3E02549B-BFA7-6547-9726-E6059B9273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0779" y="3298927"/>
            <a:ext cx="4393021" cy="15835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8">
            <a:extLst>
              <a:ext uri="{FF2B5EF4-FFF2-40B4-BE49-F238E27FC236}">
                <a16:creationId xmlns:a16="http://schemas.microsoft.com/office/drawing/2014/main" id="{F92E5E9B-0622-9640-9AAF-495E135EB1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662" y="3097712"/>
            <a:ext cx="4257675" cy="198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456789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68CE53-FAA9-DF42-8AEF-6963B4F77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Physical Design 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F6847B-6C61-ED4D-93C4-9BA263A615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44922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3257D6-1694-0547-8E75-800045267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55E8A8-FB46-3744-B2FE-C984D5A549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12VH3: invalid</a:t>
            </a:r>
          </a:p>
          <a:p>
            <a:r>
              <a:rPr lang="en-US" dirty="0"/>
              <a:t>123VH: valid</a:t>
            </a:r>
          </a:p>
          <a:p>
            <a:r>
              <a:rPr lang="en-US" dirty="0"/>
              <a:t>1234567HHHHVV: valid</a:t>
            </a:r>
          </a:p>
          <a:p>
            <a:r>
              <a:rPr lang="en-US" dirty="0"/>
              <a:t>1HVVHHV743526: invalid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7634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FA8369-61F8-6F43-A30B-0DC2BA43C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Remove Redundant Rep?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2EBADE-F27E-1F4E-80A3-EFDD0F878C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1446" y="1528241"/>
            <a:ext cx="7365776" cy="49199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758454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FA8369-61F8-6F43-A30B-0DC2BA43C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Neighborhood Structure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035451A-52F8-1745-A48A-DAAE1BF379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6849"/>
            <a:ext cx="10515600" cy="4710113"/>
          </a:xfrm>
        </p:spPr>
        <p:txBody>
          <a:bodyPr>
            <a:normAutofit lnSpcReduction="10000"/>
          </a:bodyPr>
          <a:lstStyle/>
          <a:p>
            <a:pPr eaLnBrk="1" hangingPunct="1">
              <a:defRPr/>
            </a:pPr>
            <a:r>
              <a:rPr kumimoji="0" lang="en-US" altLang="zh-TW" sz="2400" dirty="0">
                <a:ea typeface="新細明體" pitchFamily="18" charset="-120"/>
              </a:rPr>
              <a:t>Chain: HVHVH… or VHVHV…</a:t>
            </a:r>
          </a:p>
          <a:p>
            <a:pPr eaLnBrk="1" hangingPunct="1">
              <a:defRPr/>
            </a:pPr>
            <a:endParaRPr kumimoji="0" lang="en-US" altLang="zh-TW" sz="2400" dirty="0">
              <a:ea typeface="新細明體" pitchFamily="18" charset="-120"/>
            </a:endParaRPr>
          </a:p>
          <a:p>
            <a:pPr eaLnBrk="1" hangingPunct="1">
              <a:defRPr/>
            </a:pPr>
            <a:endParaRPr kumimoji="0" lang="en-US" altLang="zh-TW" sz="2400" dirty="0">
              <a:ea typeface="新細明體" pitchFamily="18" charset="-120"/>
            </a:endParaRPr>
          </a:p>
          <a:p>
            <a:pPr eaLnBrk="1" hangingPunct="1">
              <a:defRPr/>
            </a:pPr>
            <a:endParaRPr kumimoji="0" lang="en-US" altLang="zh-TW" sz="2400" dirty="0">
              <a:ea typeface="新細明體" pitchFamily="18" charset="-120"/>
            </a:endParaRPr>
          </a:p>
          <a:p>
            <a:pPr eaLnBrk="1" hangingPunct="1">
              <a:defRPr/>
            </a:pPr>
            <a:r>
              <a:rPr kumimoji="0" lang="en-US" altLang="zh-TW" sz="2400" dirty="0">
                <a:ea typeface="新細明體" pitchFamily="18" charset="-120"/>
              </a:rPr>
              <a:t>The moves:</a:t>
            </a:r>
          </a:p>
          <a:p>
            <a:pPr lvl="1" eaLnBrk="1" hangingPunct="1">
              <a:defRPr/>
            </a:pPr>
            <a:r>
              <a:rPr kumimoji="0" lang="en-US" altLang="zh-TW" dirty="0">
                <a:ea typeface="新細明體" pitchFamily="18" charset="-120"/>
              </a:rPr>
              <a:t>M1: Swap adjacent operands (ignoring chains)</a:t>
            </a:r>
          </a:p>
          <a:p>
            <a:pPr lvl="1" eaLnBrk="1" hangingPunct="1">
              <a:defRPr/>
            </a:pPr>
            <a:r>
              <a:rPr kumimoji="0" lang="en-US" altLang="zh-TW" dirty="0">
                <a:ea typeface="新細明體" pitchFamily="18" charset="-120"/>
              </a:rPr>
              <a:t>M2: Complement some chain</a:t>
            </a:r>
          </a:p>
          <a:p>
            <a:pPr lvl="1" eaLnBrk="1" hangingPunct="1">
              <a:defRPr/>
            </a:pPr>
            <a:r>
              <a:rPr kumimoji="0" lang="en-US" altLang="zh-TW" dirty="0">
                <a:ea typeface="新細明體" pitchFamily="18" charset="-120"/>
              </a:rPr>
              <a:t>M3: Swap 2 adjacent operand and operator</a:t>
            </a:r>
          </a:p>
          <a:p>
            <a:pPr lvl="2" eaLnBrk="1" hangingPunct="1">
              <a:defRPr/>
            </a:pPr>
            <a:r>
              <a:rPr kumimoji="0" lang="en-US" altLang="zh-TW" sz="2400" dirty="0">
                <a:ea typeface="新細明體" pitchFamily="18" charset="-120"/>
              </a:rPr>
              <a:t>M3 can give you some invalid NPE. Checking for validity after M3 is needed</a:t>
            </a:r>
          </a:p>
          <a:p>
            <a:pPr lvl="1" eaLnBrk="1" hangingPunct="1">
              <a:defRPr/>
            </a:pPr>
            <a:endParaRPr kumimoji="0" lang="en-US" altLang="zh-TW" dirty="0">
              <a:ea typeface="新細明體" pitchFamily="18" charset="-120"/>
            </a:endParaRPr>
          </a:p>
          <a:p>
            <a:pPr eaLnBrk="1" hangingPunct="1">
              <a:defRPr/>
            </a:pPr>
            <a:r>
              <a:rPr kumimoji="0" lang="en-US" altLang="zh-TW" sz="2400" dirty="0">
                <a:ea typeface="新細明體" pitchFamily="18" charset="-120"/>
              </a:rPr>
              <a:t>It can be proved that every pair of valid NPE are connected</a:t>
            </a:r>
            <a:endParaRPr kumimoji="0" lang="zh-TW" altLang="en-US" sz="2400" dirty="0">
              <a:ea typeface="新細明體" pitchFamily="18" charset="-120"/>
            </a:endParaRPr>
          </a:p>
        </p:txBody>
      </p:sp>
      <p:sp>
        <p:nvSpPr>
          <p:cNvPr id="6" name="Text Box 4">
            <a:extLst>
              <a:ext uri="{FF2B5EF4-FFF2-40B4-BE49-F238E27FC236}">
                <a16:creationId xmlns:a16="http://schemas.microsoft.com/office/drawing/2014/main" id="{87145027-0F99-634C-B516-A706A80F10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1941" y="2097860"/>
            <a:ext cx="2663825" cy="47625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新細明體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新細明體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新細明體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新細明體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新細明體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新細明體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新細明體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新細明體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新細明體" charset="0"/>
              </a:defRPr>
            </a:lvl9pPr>
          </a:lstStyle>
          <a:p>
            <a:pPr algn="ctr" eaLnBrk="1" hangingPunct="1">
              <a:defRPr/>
            </a:pPr>
            <a:r>
              <a:rPr lang="en-US" altLang="zh-TW" dirty="0">
                <a:solidFill>
                  <a:schemeClr val="tx2"/>
                </a:solidFill>
                <a:latin typeface="Arial" charset="0"/>
                <a:cs typeface="新細明體" charset="0"/>
              </a:rPr>
              <a:t>16H35V2HV74HV</a:t>
            </a:r>
          </a:p>
        </p:txBody>
      </p:sp>
      <p:sp>
        <p:nvSpPr>
          <p:cNvPr id="7" name="Line 5">
            <a:extLst>
              <a:ext uri="{FF2B5EF4-FFF2-40B4-BE49-F238E27FC236}">
                <a16:creationId xmlns:a16="http://schemas.microsoft.com/office/drawing/2014/main" id="{622CE03D-0B93-DB49-AD67-B51BC92F4C67}"/>
              </a:ext>
            </a:extLst>
          </p:cNvPr>
          <p:cNvSpPr>
            <a:spLocks noChangeShapeType="1"/>
          </p:cNvSpPr>
          <p:nvPr/>
        </p:nvSpPr>
        <p:spPr bwMode="auto">
          <a:xfrm>
            <a:off x="4479616" y="2707460"/>
            <a:ext cx="2286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sm"/>
            <a:tailEnd type="triangle" w="med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eaLnBrk="1" hangingPunct="1">
              <a:defRPr/>
            </a:pPr>
            <a:endParaRPr lang="zh-TW" altLang="en-US">
              <a:latin typeface="Times New Roman" charset="0"/>
              <a:ea typeface="新細明體" charset="0"/>
            </a:endParaRPr>
          </a:p>
        </p:txBody>
      </p:sp>
      <p:sp>
        <p:nvSpPr>
          <p:cNvPr id="8" name="Line 6">
            <a:extLst>
              <a:ext uri="{FF2B5EF4-FFF2-40B4-BE49-F238E27FC236}">
                <a16:creationId xmlns:a16="http://schemas.microsoft.com/office/drawing/2014/main" id="{086A65B0-CD93-A34B-980E-49D964C6B267}"/>
              </a:ext>
            </a:extLst>
          </p:cNvPr>
          <p:cNvSpPr>
            <a:spLocks noChangeShapeType="1"/>
          </p:cNvSpPr>
          <p:nvPr/>
        </p:nvSpPr>
        <p:spPr bwMode="auto">
          <a:xfrm>
            <a:off x="5013016" y="2707460"/>
            <a:ext cx="2286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sm"/>
            <a:tailEnd type="triangle" w="med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eaLnBrk="1" hangingPunct="1">
              <a:defRPr/>
            </a:pPr>
            <a:endParaRPr lang="zh-TW" altLang="en-US">
              <a:latin typeface="Times New Roman" charset="0"/>
              <a:ea typeface="新細明體" charset="0"/>
            </a:endParaRPr>
          </a:p>
        </p:txBody>
      </p:sp>
      <p:sp>
        <p:nvSpPr>
          <p:cNvPr id="9" name="Line 7">
            <a:extLst>
              <a:ext uri="{FF2B5EF4-FFF2-40B4-BE49-F238E27FC236}">
                <a16:creationId xmlns:a16="http://schemas.microsoft.com/office/drawing/2014/main" id="{B1D9DE14-AEE4-574A-8F09-C2199D7C21B4}"/>
              </a:ext>
            </a:extLst>
          </p:cNvPr>
          <p:cNvSpPr>
            <a:spLocks noChangeShapeType="1"/>
          </p:cNvSpPr>
          <p:nvPr/>
        </p:nvSpPr>
        <p:spPr bwMode="auto">
          <a:xfrm>
            <a:off x="5394016" y="2707460"/>
            <a:ext cx="3810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sm"/>
            <a:tailEnd type="triangle" w="med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eaLnBrk="1" hangingPunct="1">
              <a:defRPr/>
            </a:pPr>
            <a:endParaRPr lang="zh-TW" altLang="en-US">
              <a:latin typeface="Times New Roman" charset="0"/>
              <a:ea typeface="新細明體" charset="0"/>
            </a:endParaRPr>
          </a:p>
        </p:txBody>
      </p:sp>
      <p:sp>
        <p:nvSpPr>
          <p:cNvPr id="10" name="Line 8">
            <a:extLst>
              <a:ext uri="{FF2B5EF4-FFF2-40B4-BE49-F238E27FC236}">
                <a16:creationId xmlns:a16="http://schemas.microsoft.com/office/drawing/2014/main" id="{220DB6D0-E35E-BC4E-A9F5-95FC26A23112}"/>
              </a:ext>
            </a:extLst>
          </p:cNvPr>
          <p:cNvSpPr>
            <a:spLocks noChangeShapeType="1"/>
          </p:cNvSpPr>
          <p:nvPr/>
        </p:nvSpPr>
        <p:spPr bwMode="auto">
          <a:xfrm>
            <a:off x="6156016" y="2707460"/>
            <a:ext cx="3810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sm"/>
            <a:tailEnd type="triangle" w="med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eaLnBrk="1" hangingPunct="1">
              <a:defRPr/>
            </a:pPr>
            <a:endParaRPr lang="zh-TW" altLang="en-US">
              <a:latin typeface="Times New Roman" charset="0"/>
              <a:ea typeface="新細明體" charset="0"/>
            </a:endParaRPr>
          </a:p>
        </p:txBody>
      </p:sp>
      <p:sp>
        <p:nvSpPr>
          <p:cNvPr id="11" name="Text Box 9">
            <a:extLst>
              <a:ext uri="{FF2B5EF4-FFF2-40B4-BE49-F238E27FC236}">
                <a16:creationId xmlns:a16="http://schemas.microsoft.com/office/drawing/2014/main" id="{54A539B1-F820-3247-88F1-0692CB2912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70416" y="2478860"/>
            <a:ext cx="11350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新細明體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新細明體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新細明體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新細明體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新細明體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新細明體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新細明體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新細明體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新細明體" charset="0"/>
              </a:defRPr>
            </a:lvl9pPr>
          </a:lstStyle>
          <a:p>
            <a:pPr algn="ctr" eaLnBrk="1" hangingPunct="1">
              <a:defRPr/>
            </a:pPr>
            <a:r>
              <a:rPr lang="en-US" altLang="zh-TW">
                <a:solidFill>
                  <a:schemeClr val="tx2"/>
                </a:solidFill>
                <a:latin typeface="Arial" charset="0"/>
                <a:cs typeface="新細明體" charset="0"/>
              </a:rPr>
              <a:t>Chains</a:t>
            </a:r>
          </a:p>
        </p:txBody>
      </p:sp>
    </p:spTree>
    <p:extLst>
      <p:ext uri="{BB962C8B-B14F-4D97-AF65-F5344CB8AC3E}">
        <p14:creationId xmlns:p14="http://schemas.microsoft.com/office/powerpoint/2010/main" val="32543367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725E01-024A-C946-BDED-DCED7DF3AB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Moves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ECBAAF9B-0CAE-6141-9384-4EF62F7B9B5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65145" y="1589088"/>
            <a:ext cx="1477962" cy="1619250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1" hangingPunct="1">
              <a:defRPr/>
            </a:pPr>
            <a:endParaRPr lang="zh-TW" altLang="en-US">
              <a:latin typeface="Times New Roman" charset="0"/>
              <a:ea typeface="新細明體" charset="0"/>
              <a:cs typeface="新細明體" charset="0"/>
            </a:endParaRP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59068AC2-D54A-D142-9341-392BB6B318E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128670" y="2124693"/>
            <a:ext cx="354012" cy="4572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txBody>
          <a:bodyPr wrap="none" lIns="92075" tIns="46038" rIns="92075" bIns="46038">
            <a:spAutoFit/>
          </a:bodyPr>
          <a:lstStyle/>
          <a:p>
            <a:pPr>
              <a:defRPr/>
            </a:pPr>
            <a:r>
              <a:rPr lang="en-US" altLang="zh-TW">
                <a:solidFill>
                  <a:schemeClr val="tx2"/>
                </a:solidFill>
                <a:latin typeface="Arial" charset="0"/>
                <a:ea typeface="新細明體" charset="0"/>
                <a:cs typeface="新細明體" charset="0"/>
              </a:rPr>
              <a:t>2</a:t>
            </a:r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735EBD63-0B13-5743-9F9F-E4AFC432190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412832" y="1597025"/>
            <a:ext cx="354013" cy="4572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txBody>
          <a:bodyPr wrap="none" lIns="92075" tIns="46038" rIns="92075" bIns="46038">
            <a:spAutoFit/>
          </a:bodyPr>
          <a:lstStyle/>
          <a:p>
            <a:pPr>
              <a:defRPr/>
            </a:pPr>
            <a:r>
              <a:rPr lang="en-US" altLang="zh-TW">
                <a:solidFill>
                  <a:schemeClr val="tx2"/>
                </a:solidFill>
                <a:latin typeface="Arial" charset="0"/>
                <a:ea typeface="新細明體" charset="0"/>
                <a:cs typeface="新細明體" charset="0"/>
              </a:rPr>
              <a:t>1</a:t>
            </a: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A230C8E5-DF5E-3848-8628-01A1891E983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908132" y="2449513"/>
            <a:ext cx="354013" cy="4572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txBody>
          <a:bodyPr wrap="none" lIns="92075" tIns="46038" rIns="92075" bIns="46038">
            <a:spAutoFit/>
          </a:bodyPr>
          <a:lstStyle/>
          <a:p>
            <a:pPr>
              <a:defRPr/>
            </a:pPr>
            <a:r>
              <a:rPr lang="en-US" altLang="zh-TW">
                <a:solidFill>
                  <a:schemeClr val="tx2"/>
                </a:solidFill>
                <a:latin typeface="Arial" charset="0"/>
                <a:ea typeface="新細明體" charset="0"/>
                <a:cs typeface="新細明體" charset="0"/>
              </a:rPr>
              <a:t>5</a:t>
            </a:r>
          </a:p>
        </p:txBody>
      </p:sp>
      <p:sp>
        <p:nvSpPr>
          <p:cNvPr id="8" name="Rectangle 9">
            <a:extLst>
              <a:ext uri="{FF2B5EF4-FFF2-40B4-BE49-F238E27FC236}">
                <a16:creationId xmlns:a16="http://schemas.microsoft.com/office/drawing/2014/main" id="{F3D0F409-E10D-2743-9719-C353D1D1EFE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412832" y="2662238"/>
            <a:ext cx="354013" cy="4572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txBody>
          <a:bodyPr wrap="none" lIns="92075" tIns="46038" rIns="92075" bIns="46038">
            <a:spAutoFit/>
          </a:bodyPr>
          <a:lstStyle/>
          <a:p>
            <a:pPr>
              <a:defRPr/>
            </a:pPr>
            <a:r>
              <a:rPr lang="en-US" altLang="zh-TW">
                <a:solidFill>
                  <a:schemeClr val="tx2"/>
                </a:solidFill>
                <a:latin typeface="Arial" charset="0"/>
                <a:ea typeface="新細明體" charset="0"/>
                <a:cs typeface="新細明體" charset="0"/>
              </a:rPr>
              <a:t>4</a:t>
            </a:r>
          </a:p>
        </p:txBody>
      </p:sp>
      <p:sp>
        <p:nvSpPr>
          <p:cNvPr id="9" name="Rectangle 10">
            <a:extLst>
              <a:ext uri="{FF2B5EF4-FFF2-40B4-BE49-F238E27FC236}">
                <a16:creationId xmlns:a16="http://schemas.microsoft.com/office/drawing/2014/main" id="{BF22EC5B-3B26-6744-B687-81B729DF3CC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51663" y="2662238"/>
            <a:ext cx="354013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92075" tIns="46038" rIns="92075" bIns="46038">
            <a:spAutoFit/>
          </a:bodyPr>
          <a:lstStyle/>
          <a:p>
            <a:pPr>
              <a:defRPr/>
            </a:pPr>
            <a:r>
              <a:rPr lang="en-US" altLang="zh-TW" dirty="0">
                <a:solidFill>
                  <a:schemeClr val="tx2"/>
                </a:solidFill>
                <a:latin typeface="Arial" charset="0"/>
                <a:ea typeface="新細明體" charset="0"/>
                <a:cs typeface="新細明體" charset="0"/>
              </a:rPr>
              <a:t>3</a:t>
            </a:r>
          </a:p>
        </p:txBody>
      </p:sp>
      <p:sp>
        <p:nvSpPr>
          <p:cNvPr id="10" name="Line 11">
            <a:extLst>
              <a:ext uri="{FF2B5EF4-FFF2-40B4-BE49-F238E27FC236}">
                <a16:creationId xmlns:a16="http://schemas.microsoft.com/office/drawing/2014/main" id="{9B58D06F-48EC-DF42-92F6-92A33521C3EA}"/>
              </a:ext>
            </a:extLst>
          </p:cNvPr>
          <p:cNvSpPr>
            <a:spLocks noChangeAspect="1" noChangeShapeType="1"/>
          </p:cNvSpPr>
          <p:nvPr/>
        </p:nvSpPr>
        <p:spPr bwMode="auto">
          <a:xfrm>
            <a:off x="858795" y="2155825"/>
            <a:ext cx="1490662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TW" altLang="en-US">
              <a:latin typeface="Times New Roman" charset="0"/>
              <a:ea typeface="新細明體" charset="0"/>
            </a:endParaRPr>
          </a:p>
        </p:txBody>
      </p:sp>
      <p:sp>
        <p:nvSpPr>
          <p:cNvPr id="11" name="Line 12">
            <a:extLst>
              <a:ext uri="{FF2B5EF4-FFF2-40B4-BE49-F238E27FC236}">
                <a16:creationId xmlns:a16="http://schemas.microsoft.com/office/drawing/2014/main" id="{F0BB3370-3976-C244-8CB7-1414A0DB470A}"/>
              </a:ext>
            </a:extLst>
          </p:cNvPr>
          <p:cNvSpPr>
            <a:spLocks noChangeAspect="1" noChangeShapeType="1"/>
          </p:cNvSpPr>
          <p:nvPr/>
        </p:nvSpPr>
        <p:spPr bwMode="auto">
          <a:xfrm>
            <a:off x="1852570" y="2151063"/>
            <a:ext cx="0" cy="106362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TW" altLang="en-US">
              <a:latin typeface="Times New Roman" charset="0"/>
              <a:ea typeface="新細明體" charset="0"/>
            </a:endParaRPr>
          </a:p>
        </p:txBody>
      </p:sp>
      <p:sp>
        <p:nvSpPr>
          <p:cNvPr id="12" name="Line 14">
            <a:extLst>
              <a:ext uri="{FF2B5EF4-FFF2-40B4-BE49-F238E27FC236}">
                <a16:creationId xmlns:a16="http://schemas.microsoft.com/office/drawing/2014/main" id="{A9AA7846-5BC4-F340-B6C3-E6BFB9CA2F95}"/>
              </a:ext>
            </a:extLst>
          </p:cNvPr>
          <p:cNvSpPr>
            <a:spLocks noChangeAspect="1" noChangeShapeType="1"/>
          </p:cNvSpPr>
          <p:nvPr/>
        </p:nvSpPr>
        <p:spPr bwMode="auto">
          <a:xfrm>
            <a:off x="2916195" y="2511425"/>
            <a:ext cx="781050" cy="0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TW" altLang="en-US">
              <a:latin typeface="Times New Roman" charset="0"/>
              <a:ea typeface="新細明體" charset="0"/>
            </a:endParaRPr>
          </a:p>
        </p:txBody>
      </p:sp>
      <p:grpSp>
        <p:nvGrpSpPr>
          <p:cNvPr id="13" name="Group 56">
            <a:extLst>
              <a:ext uri="{FF2B5EF4-FFF2-40B4-BE49-F238E27FC236}">
                <a16:creationId xmlns:a16="http://schemas.microsoft.com/office/drawing/2014/main" id="{4DDFBE0E-A3C3-BE47-9712-F701633B6F16}"/>
              </a:ext>
            </a:extLst>
          </p:cNvPr>
          <p:cNvGrpSpPr>
            <a:grpSpLocks/>
          </p:cNvGrpSpPr>
          <p:nvPr/>
        </p:nvGrpSpPr>
        <p:grpSpPr bwMode="auto">
          <a:xfrm>
            <a:off x="4270333" y="1589088"/>
            <a:ext cx="1906587" cy="2095500"/>
            <a:chOff x="3344" y="1032"/>
            <a:chExt cx="1201" cy="1320"/>
          </a:xfrm>
          <a:solidFill>
            <a:schemeClr val="bg1">
              <a:lumMod val="75000"/>
            </a:schemeClr>
          </a:solidFill>
        </p:grpSpPr>
        <p:sp>
          <p:nvSpPr>
            <p:cNvPr id="14" name="Rectangle 15">
              <a:extLst>
                <a:ext uri="{FF2B5EF4-FFF2-40B4-BE49-F238E27FC236}">
                  <a16:creationId xmlns:a16="http://schemas.microsoft.com/office/drawing/2014/main" id="{038816BD-32AC-464E-96BA-6B91E4B7C7BE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348" y="1032"/>
              <a:ext cx="931" cy="1020"/>
            </a:xfrm>
            <a:prstGeom prst="rect">
              <a:avLst/>
            </a:prstGeom>
            <a:grp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  <a:cs typeface="新細明體" charset="0"/>
              </a:endParaRPr>
            </a:p>
          </p:txBody>
        </p:sp>
        <p:sp>
          <p:nvSpPr>
            <p:cNvPr id="15" name="Rectangle 16">
              <a:extLst>
                <a:ext uri="{FF2B5EF4-FFF2-40B4-BE49-F238E27FC236}">
                  <a16:creationId xmlns:a16="http://schemas.microsoft.com/office/drawing/2014/main" id="{5F012799-04DF-804F-86BB-B05C4FD80ECE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693" y="1081"/>
              <a:ext cx="223" cy="288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>
                <a:defRPr/>
              </a:pPr>
              <a:r>
                <a:rPr lang="en-US" altLang="zh-TW">
                  <a:solidFill>
                    <a:schemeClr val="tx2"/>
                  </a:solidFill>
                  <a:latin typeface="Arial" charset="0"/>
                  <a:ea typeface="新細明體" charset="0"/>
                  <a:cs typeface="新細明體" charset="0"/>
                </a:rPr>
                <a:t>1</a:t>
              </a:r>
            </a:p>
          </p:txBody>
        </p:sp>
        <p:sp>
          <p:nvSpPr>
            <p:cNvPr id="16" name="Rectangle 17">
              <a:extLst>
                <a:ext uri="{FF2B5EF4-FFF2-40B4-BE49-F238E27FC236}">
                  <a16:creationId xmlns:a16="http://schemas.microsoft.com/office/drawing/2014/main" id="{5454AC69-BBB8-1343-9023-25C88DEC1C3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559" y="1369"/>
              <a:ext cx="223" cy="288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>
                <a:defRPr/>
              </a:pPr>
              <a:r>
                <a:rPr lang="en-US" altLang="zh-TW">
                  <a:solidFill>
                    <a:schemeClr val="tx2"/>
                  </a:solidFill>
                  <a:latin typeface="Arial" charset="0"/>
                  <a:ea typeface="新細明體" charset="0"/>
                  <a:cs typeface="新細明體" charset="0"/>
                </a:rPr>
                <a:t>4</a:t>
              </a:r>
            </a:p>
          </p:txBody>
        </p:sp>
        <p:sp>
          <p:nvSpPr>
            <p:cNvPr id="17" name="Rectangle 18">
              <a:extLst>
                <a:ext uri="{FF2B5EF4-FFF2-40B4-BE49-F238E27FC236}">
                  <a16:creationId xmlns:a16="http://schemas.microsoft.com/office/drawing/2014/main" id="{96C39579-10D8-3E40-88A9-1618F3482EDE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400" y="1708"/>
              <a:ext cx="22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>
                <a:defRPr/>
              </a:pPr>
              <a:r>
                <a:rPr lang="en-US" altLang="zh-TW" dirty="0">
                  <a:solidFill>
                    <a:schemeClr val="tx2"/>
                  </a:solidFill>
                  <a:latin typeface="Arial" charset="0"/>
                  <a:ea typeface="新細明體" charset="0"/>
                  <a:cs typeface="新細明體" charset="0"/>
                </a:rPr>
                <a:t>3</a:t>
              </a:r>
            </a:p>
          </p:txBody>
        </p:sp>
        <p:sp>
          <p:nvSpPr>
            <p:cNvPr id="18" name="Rectangle 19">
              <a:extLst>
                <a:ext uri="{FF2B5EF4-FFF2-40B4-BE49-F238E27FC236}">
                  <a16:creationId xmlns:a16="http://schemas.microsoft.com/office/drawing/2014/main" id="{791CB537-6A7F-7946-9587-9D81688DDA69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693" y="1708"/>
              <a:ext cx="223" cy="288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>
                <a:defRPr/>
              </a:pPr>
              <a:r>
                <a:rPr lang="en-US" altLang="zh-TW">
                  <a:solidFill>
                    <a:schemeClr val="tx2"/>
                  </a:solidFill>
                  <a:latin typeface="Arial" charset="0"/>
                  <a:ea typeface="新細明體" charset="0"/>
                  <a:cs typeface="新細明體" charset="0"/>
                </a:rPr>
                <a:t>2</a:t>
              </a:r>
            </a:p>
          </p:txBody>
        </p:sp>
        <p:sp>
          <p:nvSpPr>
            <p:cNvPr id="19" name="Line 20">
              <a:extLst>
                <a:ext uri="{FF2B5EF4-FFF2-40B4-BE49-F238E27FC236}">
                  <a16:creationId xmlns:a16="http://schemas.microsoft.com/office/drawing/2014/main" id="{9008DAE7-1422-A648-8627-5E953CC29529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3344" y="1386"/>
              <a:ext cx="939" cy="0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20" name="Rectangle 21">
              <a:extLst>
                <a:ext uri="{FF2B5EF4-FFF2-40B4-BE49-F238E27FC236}">
                  <a16:creationId xmlns:a16="http://schemas.microsoft.com/office/drawing/2014/main" id="{661824C3-E865-C14A-A778-AF1C6CE875A9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005" y="1574"/>
              <a:ext cx="223" cy="288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>
                <a:defRPr/>
              </a:pPr>
              <a:r>
                <a:rPr lang="en-US" altLang="zh-TW">
                  <a:solidFill>
                    <a:schemeClr val="tx2"/>
                  </a:solidFill>
                  <a:latin typeface="Arial" charset="0"/>
                  <a:ea typeface="新細明體" charset="0"/>
                  <a:cs typeface="新細明體" charset="0"/>
                </a:rPr>
                <a:t>5</a:t>
              </a:r>
            </a:p>
          </p:txBody>
        </p:sp>
        <p:sp>
          <p:nvSpPr>
            <p:cNvPr id="21" name="Line 22">
              <a:extLst>
                <a:ext uri="{FF2B5EF4-FFF2-40B4-BE49-F238E27FC236}">
                  <a16:creationId xmlns:a16="http://schemas.microsoft.com/office/drawing/2014/main" id="{E1E58A19-3061-6744-A09B-BDCE77092706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3344" y="1609"/>
              <a:ext cx="626" cy="0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22" name="Line 23">
              <a:extLst>
                <a:ext uri="{FF2B5EF4-FFF2-40B4-BE49-F238E27FC236}">
                  <a16:creationId xmlns:a16="http://schemas.microsoft.com/office/drawing/2014/main" id="{A8F7A241-A340-2041-8414-3755925D9172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3970" y="1386"/>
              <a:ext cx="0" cy="670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23" name="Line 24">
              <a:extLst>
                <a:ext uri="{FF2B5EF4-FFF2-40B4-BE49-F238E27FC236}">
                  <a16:creationId xmlns:a16="http://schemas.microsoft.com/office/drawing/2014/main" id="{15B2F6BD-8E46-E444-866D-9009F9C241C7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3657" y="1609"/>
              <a:ext cx="0" cy="447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24" name="Rectangle 25">
              <a:extLst>
                <a:ext uri="{FF2B5EF4-FFF2-40B4-BE49-F238E27FC236}">
                  <a16:creationId xmlns:a16="http://schemas.microsoft.com/office/drawing/2014/main" id="{1114CD5A-D3EF-BC47-84BA-20D0A1CFC6BE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360" y="2064"/>
              <a:ext cx="118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>
                <a:defRPr/>
              </a:pPr>
              <a:r>
                <a:rPr lang="en-US" altLang="zh-TW" dirty="0">
                  <a:latin typeface="Arial" charset="0"/>
                  <a:ea typeface="新細明體" charset="0"/>
                  <a:cs typeface="新細明體" charset="0"/>
                </a:rPr>
                <a:t>32V4</a:t>
              </a:r>
              <a:r>
                <a:rPr lang="en-US" altLang="zh-TW" u="sng" dirty="0">
                  <a:latin typeface="Arial" charset="0"/>
                  <a:ea typeface="新細明體" charset="0"/>
                  <a:cs typeface="新細明體" charset="0"/>
                </a:rPr>
                <a:t>H5</a:t>
              </a:r>
              <a:r>
                <a:rPr lang="en-US" altLang="zh-TW" dirty="0">
                  <a:latin typeface="Arial" charset="0"/>
                  <a:ea typeface="新細明體" charset="0"/>
                  <a:cs typeface="新細明體" charset="0"/>
                </a:rPr>
                <a:t>V1H</a:t>
              </a:r>
            </a:p>
          </p:txBody>
        </p:sp>
      </p:grpSp>
      <p:grpSp>
        <p:nvGrpSpPr>
          <p:cNvPr id="25" name="Group 58">
            <a:extLst>
              <a:ext uri="{FF2B5EF4-FFF2-40B4-BE49-F238E27FC236}">
                <a16:creationId xmlns:a16="http://schemas.microsoft.com/office/drawing/2014/main" id="{2F78BBB1-4102-0F4F-9E28-CD6CD7DA3709}"/>
              </a:ext>
            </a:extLst>
          </p:cNvPr>
          <p:cNvGrpSpPr>
            <a:grpSpLocks/>
          </p:cNvGrpSpPr>
          <p:nvPr/>
        </p:nvGrpSpPr>
        <p:grpSpPr bwMode="auto">
          <a:xfrm>
            <a:off x="4236996" y="3935413"/>
            <a:ext cx="1881188" cy="2160587"/>
            <a:chOff x="3323" y="2510"/>
            <a:chExt cx="1185" cy="1361"/>
          </a:xfrm>
          <a:solidFill>
            <a:schemeClr val="bg1">
              <a:lumMod val="75000"/>
            </a:schemeClr>
          </a:solidFill>
        </p:grpSpPr>
        <p:sp>
          <p:nvSpPr>
            <p:cNvPr id="26" name="Rectangle 26">
              <a:extLst>
                <a:ext uri="{FF2B5EF4-FFF2-40B4-BE49-F238E27FC236}">
                  <a16:creationId xmlns:a16="http://schemas.microsoft.com/office/drawing/2014/main" id="{11FDF3F2-F123-5847-99A5-256EBFBDEC62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348" y="2510"/>
              <a:ext cx="931" cy="1068"/>
            </a:xfrm>
            <a:prstGeom prst="rect">
              <a:avLst/>
            </a:prstGeom>
            <a:grp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  <a:cs typeface="新細明體" charset="0"/>
              </a:endParaRPr>
            </a:p>
          </p:txBody>
        </p:sp>
        <p:sp>
          <p:nvSpPr>
            <p:cNvPr id="27" name="Rectangle 27">
              <a:extLst>
                <a:ext uri="{FF2B5EF4-FFF2-40B4-BE49-F238E27FC236}">
                  <a16:creationId xmlns:a16="http://schemas.microsoft.com/office/drawing/2014/main" id="{3FA93DD1-E366-CF4E-9A58-1908F4369F49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693" y="2600"/>
              <a:ext cx="223" cy="288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>
                <a:defRPr/>
              </a:pPr>
              <a:r>
                <a:rPr lang="en-US" altLang="zh-TW">
                  <a:solidFill>
                    <a:schemeClr val="tx2"/>
                  </a:solidFill>
                  <a:latin typeface="Arial" charset="0"/>
                  <a:ea typeface="新細明體" charset="0"/>
                  <a:cs typeface="新細明體" charset="0"/>
                </a:rPr>
                <a:t>1</a:t>
              </a:r>
            </a:p>
          </p:txBody>
        </p:sp>
        <p:sp>
          <p:nvSpPr>
            <p:cNvPr id="28" name="Rectangle 28">
              <a:extLst>
                <a:ext uri="{FF2B5EF4-FFF2-40B4-BE49-F238E27FC236}">
                  <a16:creationId xmlns:a16="http://schemas.microsoft.com/office/drawing/2014/main" id="{11DE3E0A-D404-D547-83E6-B8BE3F386A0B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916" y="2957"/>
              <a:ext cx="223" cy="288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>
                <a:defRPr/>
              </a:pPr>
              <a:r>
                <a:rPr lang="en-US" altLang="zh-TW">
                  <a:solidFill>
                    <a:schemeClr val="tx2"/>
                  </a:solidFill>
                  <a:latin typeface="Arial" charset="0"/>
                  <a:ea typeface="新細明體" charset="0"/>
                  <a:cs typeface="新細明體" charset="0"/>
                </a:rPr>
                <a:t>5</a:t>
              </a:r>
            </a:p>
          </p:txBody>
        </p:sp>
        <p:sp>
          <p:nvSpPr>
            <p:cNvPr id="29" name="Rectangle 29">
              <a:extLst>
                <a:ext uri="{FF2B5EF4-FFF2-40B4-BE49-F238E27FC236}">
                  <a16:creationId xmlns:a16="http://schemas.microsoft.com/office/drawing/2014/main" id="{863FE5E4-9E8C-9B46-9E8D-0ECC102519D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916" y="3315"/>
              <a:ext cx="22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>
                <a:defRPr/>
              </a:pPr>
              <a:r>
                <a:rPr lang="en-US" altLang="zh-TW">
                  <a:solidFill>
                    <a:schemeClr val="tx2"/>
                  </a:solidFill>
                  <a:latin typeface="Arial" charset="0"/>
                  <a:ea typeface="新細明體" charset="0"/>
                  <a:cs typeface="新細明體" charset="0"/>
                </a:rPr>
                <a:t>4</a:t>
              </a:r>
            </a:p>
          </p:txBody>
        </p:sp>
        <p:sp>
          <p:nvSpPr>
            <p:cNvPr id="30" name="Rectangle 30">
              <a:extLst>
                <a:ext uri="{FF2B5EF4-FFF2-40B4-BE49-F238E27FC236}">
                  <a16:creationId xmlns:a16="http://schemas.microsoft.com/office/drawing/2014/main" id="{FD71EF8F-AD79-8141-9583-F0346B7F722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559" y="3136"/>
              <a:ext cx="223" cy="288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>
                <a:defRPr/>
              </a:pPr>
              <a:r>
                <a:rPr lang="en-US" altLang="zh-TW">
                  <a:solidFill>
                    <a:schemeClr val="tx2"/>
                  </a:solidFill>
                  <a:latin typeface="Arial" charset="0"/>
                  <a:ea typeface="新細明體" charset="0"/>
                  <a:cs typeface="新細明體" charset="0"/>
                </a:rPr>
                <a:t>2</a:t>
              </a:r>
            </a:p>
          </p:txBody>
        </p:sp>
        <p:sp>
          <p:nvSpPr>
            <p:cNvPr id="31" name="Rectangle 31">
              <a:extLst>
                <a:ext uri="{FF2B5EF4-FFF2-40B4-BE49-F238E27FC236}">
                  <a16:creationId xmlns:a16="http://schemas.microsoft.com/office/drawing/2014/main" id="{5F174DB3-C806-884F-8055-B07AB430CE8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360" y="3136"/>
              <a:ext cx="22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>
                <a:defRPr/>
              </a:pPr>
              <a:r>
                <a:rPr lang="en-US" altLang="zh-TW" dirty="0">
                  <a:solidFill>
                    <a:schemeClr val="tx2"/>
                  </a:solidFill>
                  <a:latin typeface="Arial" charset="0"/>
                  <a:ea typeface="新細明體" charset="0"/>
                  <a:cs typeface="新細明體" charset="0"/>
                </a:rPr>
                <a:t>3</a:t>
              </a:r>
            </a:p>
          </p:txBody>
        </p:sp>
        <p:sp>
          <p:nvSpPr>
            <p:cNvPr id="32" name="Line 32">
              <a:extLst>
                <a:ext uri="{FF2B5EF4-FFF2-40B4-BE49-F238E27FC236}">
                  <a16:creationId xmlns:a16="http://schemas.microsoft.com/office/drawing/2014/main" id="{217B8443-C9A6-AE41-ABA9-334638F22B26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3344" y="2904"/>
              <a:ext cx="939" cy="0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33" name="Line 33">
              <a:extLst>
                <a:ext uri="{FF2B5EF4-FFF2-40B4-BE49-F238E27FC236}">
                  <a16:creationId xmlns:a16="http://schemas.microsoft.com/office/drawing/2014/main" id="{5BF64E57-56F7-DE47-88F2-DE72B5EC7494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3568" y="2904"/>
              <a:ext cx="0" cy="674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34" name="Line 34">
              <a:extLst>
                <a:ext uri="{FF2B5EF4-FFF2-40B4-BE49-F238E27FC236}">
                  <a16:creationId xmlns:a16="http://schemas.microsoft.com/office/drawing/2014/main" id="{EF1752B4-D7BB-DB4B-9503-EDC348486E5F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3791" y="2904"/>
              <a:ext cx="0" cy="670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35" name="Line 35">
              <a:extLst>
                <a:ext uri="{FF2B5EF4-FFF2-40B4-BE49-F238E27FC236}">
                  <a16:creationId xmlns:a16="http://schemas.microsoft.com/office/drawing/2014/main" id="{1D16FD80-6588-F64E-8A42-0A63B0C0CE3E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3791" y="3217"/>
              <a:ext cx="492" cy="0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36" name="Rectangle 36">
              <a:extLst>
                <a:ext uri="{FF2B5EF4-FFF2-40B4-BE49-F238E27FC236}">
                  <a16:creationId xmlns:a16="http://schemas.microsoft.com/office/drawing/2014/main" id="{341A618C-F3A9-4741-B122-46650B2D2B89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323" y="3583"/>
              <a:ext cx="118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>
                <a:defRPr/>
              </a:pPr>
              <a:r>
                <a:rPr lang="en-US" altLang="zh-TW" dirty="0">
                  <a:latin typeface="Arial" charset="0"/>
                  <a:ea typeface="新細明體" charset="0"/>
                  <a:cs typeface="新細明體" charset="0"/>
                </a:rPr>
                <a:t>32V45</a:t>
              </a:r>
              <a:r>
                <a:rPr lang="en-US" altLang="zh-TW" u="sng" dirty="0">
                  <a:latin typeface="Arial" charset="0"/>
                  <a:ea typeface="新細明體" charset="0"/>
                  <a:cs typeface="新細明體" charset="0"/>
                </a:rPr>
                <a:t>HV</a:t>
              </a:r>
              <a:r>
                <a:rPr lang="en-US" altLang="zh-TW" dirty="0">
                  <a:latin typeface="Arial" charset="0"/>
                  <a:ea typeface="新細明體" charset="0"/>
                  <a:cs typeface="新細明體" charset="0"/>
                </a:rPr>
                <a:t>1H</a:t>
              </a:r>
            </a:p>
          </p:txBody>
        </p:sp>
      </p:grpSp>
      <p:grpSp>
        <p:nvGrpSpPr>
          <p:cNvPr id="37" name="Group 60">
            <a:extLst>
              <a:ext uri="{FF2B5EF4-FFF2-40B4-BE49-F238E27FC236}">
                <a16:creationId xmlns:a16="http://schemas.microsoft.com/office/drawing/2014/main" id="{27F3D447-716A-1F4D-A3DA-6BB2A89069DC}"/>
              </a:ext>
            </a:extLst>
          </p:cNvPr>
          <p:cNvGrpSpPr>
            <a:grpSpLocks/>
          </p:cNvGrpSpPr>
          <p:nvPr/>
        </p:nvGrpSpPr>
        <p:grpSpPr bwMode="auto">
          <a:xfrm>
            <a:off x="858795" y="4000499"/>
            <a:ext cx="1490662" cy="2006600"/>
            <a:chOff x="1199" y="2551"/>
            <a:chExt cx="939" cy="1264"/>
          </a:xfrm>
          <a:solidFill>
            <a:schemeClr val="bg1">
              <a:lumMod val="75000"/>
            </a:schemeClr>
          </a:solidFill>
        </p:grpSpPr>
        <p:sp>
          <p:nvSpPr>
            <p:cNvPr id="38" name="Rectangle 38">
              <a:extLst>
                <a:ext uri="{FF2B5EF4-FFF2-40B4-BE49-F238E27FC236}">
                  <a16:creationId xmlns:a16="http://schemas.microsoft.com/office/drawing/2014/main" id="{FE2B4565-9932-B94C-A9FA-EF494EFAE1E7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203" y="2551"/>
              <a:ext cx="931" cy="1019"/>
            </a:xfrm>
            <a:prstGeom prst="rect">
              <a:avLst/>
            </a:prstGeom>
            <a:grp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  <a:cs typeface="新細明體" charset="0"/>
              </a:endParaRPr>
            </a:p>
          </p:txBody>
        </p:sp>
        <p:sp>
          <p:nvSpPr>
            <p:cNvPr id="39" name="Rectangle 39">
              <a:extLst>
                <a:ext uri="{FF2B5EF4-FFF2-40B4-BE49-F238E27FC236}">
                  <a16:creationId xmlns:a16="http://schemas.microsoft.com/office/drawing/2014/main" id="{72E8276A-3687-D340-A29B-79439394EC2B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548" y="2600"/>
              <a:ext cx="223" cy="288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>
                <a:defRPr/>
              </a:pPr>
              <a:r>
                <a:rPr lang="en-US" altLang="zh-TW">
                  <a:solidFill>
                    <a:schemeClr val="tx2"/>
                  </a:solidFill>
                  <a:latin typeface="Arial" charset="0"/>
                  <a:ea typeface="新細明體" charset="0"/>
                  <a:cs typeface="新細明體" charset="0"/>
                </a:rPr>
                <a:t>1</a:t>
              </a:r>
            </a:p>
          </p:txBody>
        </p:sp>
        <p:sp>
          <p:nvSpPr>
            <p:cNvPr id="40" name="Rectangle 40">
              <a:extLst>
                <a:ext uri="{FF2B5EF4-FFF2-40B4-BE49-F238E27FC236}">
                  <a16:creationId xmlns:a16="http://schemas.microsoft.com/office/drawing/2014/main" id="{98119CF0-EFC7-9B49-ADC1-26C59744478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324" y="2957"/>
              <a:ext cx="223" cy="288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>
                <a:defRPr/>
              </a:pPr>
              <a:r>
                <a:rPr lang="en-US" altLang="zh-TW">
                  <a:solidFill>
                    <a:schemeClr val="tx2"/>
                  </a:solidFill>
                  <a:latin typeface="Arial" charset="0"/>
                  <a:ea typeface="新細明體" charset="0"/>
                  <a:cs typeface="新細明體" charset="0"/>
                </a:rPr>
                <a:t>4</a:t>
              </a:r>
            </a:p>
          </p:txBody>
        </p:sp>
        <p:sp>
          <p:nvSpPr>
            <p:cNvPr id="41" name="Rectangle 41">
              <a:extLst>
                <a:ext uri="{FF2B5EF4-FFF2-40B4-BE49-F238E27FC236}">
                  <a16:creationId xmlns:a16="http://schemas.microsoft.com/office/drawing/2014/main" id="{C37187DD-E207-2048-8249-A3757F15604E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771" y="2957"/>
              <a:ext cx="223" cy="288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>
                <a:defRPr/>
              </a:pPr>
              <a:r>
                <a:rPr lang="en-US" altLang="zh-TW">
                  <a:solidFill>
                    <a:schemeClr val="tx2"/>
                  </a:solidFill>
                  <a:latin typeface="Arial" charset="0"/>
                  <a:ea typeface="新細明體" charset="0"/>
                  <a:cs typeface="新細明體" charset="0"/>
                </a:rPr>
                <a:t>5</a:t>
              </a:r>
            </a:p>
          </p:txBody>
        </p:sp>
        <p:sp>
          <p:nvSpPr>
            <p:cNvPr id="42" name="Rectangle 42">
              <a:extLst>
                <a:ext uri="{FF2B5EF4-FFF2-40B4-BE49-F238E27FC236}">
                  <a16:creationId xmlns:a16="http://schemas.microsoft.com/office/drawing/2014/main" id="{AB959CFC-4E9A-624E-BB56-2A2C5476287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279" y="3269"/>
              <a:ext cx="22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>
                <a:defRPr/>
              </a:pPr>
              <a:r>
                <a:rPr lang="en-US" altLang="zh-TW" dirty="0">
                  <a:solidFill>
                    <a:schemeClr val="tx2"/>
                  </a:solidFill>
                  <a:latin typeface="Arial" charset="0"/>
                  <a:ea typeface="新細明體" charset="0"/>
                  <a:cs typeface="新細明體" charset="0"/>
                </a:rPr>
                <a:t>3</a:t>
              </a:r>
            </a:p>
          </p:txBody>
        </p:sp>
        <p:sp>
          <p:nvSpPr>
            <p:cNvPr id="43" name="Rectangle 43">
              <a:extLst>
                <a:ext uri="{FF2B5EF4-FFF2-40B4-BE49-F238E27FC236}">
                  <a16:creationId xmlns:a16="http://schemas.microsoft.com/office/drawing/2014/main" id="{8639E30C-1399-6049-AEDB-2E82F16D502F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771" y="3269"/>
              <a:ext cx="223" cy="288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>
                <a:defRPr/>
              </a:pPr>
              <a:r>
                <a:rPr lang="en-US" altLang="zh-TW">
                  <a:solidFill>
                    <a:schemeClr val="tx2"/>
                  </a:solidFill>
                  <a:latin typeface="Arial" charset="0"/>
                  <a:ea typeface="新細明體" charset="0"/>
                  <a:cs typeface="新細明體" charset="0"/>
                </a:rPr>
                <a:t>2</a:t>
              </a:r>
            </a:p>
          </p:txBody>
        </p:sp>
        <p:sp>
          <p:nvSpPr>
            <p:cNvPr id="44" name="Line 44">
              <a:extLst>
                <a:ext uri="{FF2B5EF4-FFF2-40B4-BE49-F238E27FC236}">
                  <a16:creationId xmlns:a16="http://schemas.microsoft.com/office/drawing/2014/main" id="{A99D37BF-6A95-A046-B7D3-7431666A64C9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1199" y="2904"/>
              <a:ext cx="939" cy="0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45" name="Line 45">
              <a:extLst>
                <a:ext uri="{FF2B5EF4-FFF2-40B4-BE49-F238E27FC236}">
                  <a16:creationId xmlns:a16="http://schemas.microsoft.com/office/drawing/2014/main" id="{C5D05968-A4DA-084A-B9DB-6E6B13729A50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1691" y="2904"/>
              <a:ext cx="0" cy="357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46" name="Line 46">
              <a:extLst>
                <a:ext uri="{FF2B5EF4-FFF2-40B4-BE49-F238E27FC236}">
                  <a16:creationId xmlns:a16="http://schemas.microsoft.com/office/drawing/2014/main" id="{AB215DB5-DB44-D94A-8885-86920526FBDA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1199" y="3261"/>
              <a:ext cx="939" cy="0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47" name="Line 47">
              <a:extLst>
                <a:ext uri="{FF2B5EF4-FFF2-40B4-BE49-F238E27FC236}">
                  <a16:creationId xmlns:a16="http://schemas.microsoft.com/office/drawing/2014/main" id="{9ED0189B-A6D6-B649-B61A-E6D8D4B4E9CF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1646" y="3261"/>
              <a:ext cx="0" cy="313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48" name="Rectangle 48">
              <a:extLst>
                <a:ext uri="{FF2B5EF4-FFF2-40B4-BE49-F238E27FC236}">
                  <a16:creationId xmlns:a16="http://schemas.microsoft.com/office/drawing/2014/main" id="{E96E8DAA-7CCD-3745-90DD-73DCD375650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199" y="3582"/>
              <a:ext cx="925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r">
                <a:defRPr/>
              </a:pPr>
              <a:r>
                <a:rPr lang="en-US" altLang="zh-TW" dirty="0">
                  <a:latin typeface="Arial" charset="0"/>
                  <a:ea typeface="新細明體" charset="0"/>
                  <a:cs typeface="新細明體" charset="0"/>
                </a:rPr>
                <a:t>32V45VH1H</a:t>
              </a:r>
            </a:p>
          </p:txBody>
        </p:sp>
      </p:grpSp>
      <p:sp>
        <p:nvSpPr>
          <p:cNvPr id="49" name="Line 49">
            <a:extLst>
              <a:ext uri="{FF2B5EF4-FFF2-40B4-BE49-F238E27FC236}">
                <a16:creationId xmlns:a16="http://schemas.microsoft.com/office/drawing/2014/main" id="{6BB30742-DD42-E14E-919E-EAACA46B7FA7}"/>
              </a:ext>
            </a:extLst>
          </p:cNvPr>
          <p:cNvSpPr>
            <a:spLocks noChangeAspect="1" noChangeShapeType="1"/>
          </p:cNvSpPr>
          <p:nvPr/>
        </p:nvSpPr>
        <p:spPr bwMode="auto">
          <a:xfrm>
            <a:off x="858795" y="2505075"/>
            <a:ext cx="993775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TW" altLang="en-US">
              <a:latin typeface="Times New Roman" charset="0"/>
              <a:ea typeface="新細明體" charset="0"/>
            </a:endParaRPr>
          </a:p>
        </p:txBody>
      </p:sp>
      <p:sp>
        <p:nvSpPr>
          <p:cNvPr id="50" name="Line 50">
            <a:extLst>
              <a:ext uri="{FF2B5EF4-FFF2-40B4-BE49-F238E27FC236}">
                <a16:creationId xmlns:a16="http://schemas.microsoft.com/office/drawing/2014/main" id="{82E25EFA-B4C6-5840-A96E-7BCE958DB2F5}"/>
              </a:ext>
            </a:extLst>
          </p:cNvPr>
          <p:cNvSpPr>
            <a:spLocks noChangeAspect="1" noChangeShapeType="1"/>
          </p:cNvSpPr>
          <p:nvPr/>
        </p:nvSpPr>
        <p:spPr bwMode="auto">
          <a:xfrm>
            <a:off x="1355682" y="2505075"/>
            <a:ext cx="0" cy="70961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TW" altLang="en-US">
              <a:latin typeface="Times New Roman" charset="0"/>
              <a:ea typeface="新細明體" charset="0"/>
            </a:endParaRPr>
          </a:p>
        </p:txBody>
      </p:sp>
      <p:sp>
        <p:nvSpPr>
          <p:cNvPr id="51" name="Text Box 52">
            <a:extLst>
              <a:ext uri="{FF2B5EF4-FFF2-40B4-BE49-F238E27FC236}">
                <a16:creationId xmlns:a16="http://schemas.microsoft.com/office/drawing/2014/main" id="{54A7B184-CD60-FE4A-8FB1-A3511B1C8CA0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3006682" y="1971675"/>
            <a:ext cx="608013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新細明體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新細明體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新細明體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新細明體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新細明體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新細明體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新細明體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新細明體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新細明體" charset="0"/>
              </a:defRPr>
            </a:lvl9pPr>
          </a:lstStyle>
          <a:p>
            <a:pPr algn="ctr" eaLnBrk="1" hangingPunct="1">
              <a:defRPr/>
            </a:pPr>
            <a:r>
              <a:rPr lang="en-US" altLang="zh-TW">
                <a:solidFill>
                  <a:schemeClr val="tx2"/>
                </a:solidFill>
                <a:latin typeface="Arial" charset="0"/>
                <a:cs typeface="新細明體" charset="0"/>
              </a:rPr>
              <a:t>M1</a:t>
            </a:r>
          </a:p>
        </p:txBody>
      </p:sp>
      <p:grpSp>
        <p:nvGrpSpPr>
          <p:cNvPr id="52" name="Group 57">
            <a:extLst>
              <a:ext uri="{FF2B5EF4-FFF2-40B4-BE49-F238E27FC236}">
                <a16:creationId xmlns:a16="http://schemas.microsoft.com/office/drawing/2014/main" id="{2D27C374-1397-F049-83A4-105226EE6FC8}"/>
              </a:ext>
            </a:extLst>
          </p:cNvPr>
          <p:cNvGrpSpPr>
            <a:grpSpLocks/>
          </p:cNvGrpSpPr>
          <p:nvPr/>
        </p:nvGrpSpPr>
        <p:grpSpPr bwMode="auto">
          <a:xfrm>
            <a:off x="6176920" y="3384551"/>
            <a:ext cx="908050" cy="850900"/>
            <a:chOff x="4551" y="2248"/>
            <a:chExt cx="572" cy="536"/>
          </a:xfrm>
          <a:noFill/>
        </p:grpSpPr>
        <p:sp>
          <p:nvSpPr>
            <p:cNvPr id="53" name="AutoShape 51">
              <a:extLst>
                <a:ext uri="{FF2B5EF4-FFF2-40B4-BE49-F238E27FC236}">
                  <a16:creationId xmlns:a16="http://schemas.microsoft.com/office/drawing/2014/main" id="{6BCBF98B-C674-5245-A04A-AAADDAEE89F0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551" y="2248"/>
              <a:ext cx="179" cy="536"/>
            </a:xfrm>
            <a:prstGeom prst="curvedLeftArrow">
              <a:avLst>
                <a:gd name="adj1" fmla="val 38484"/>
                <a:gd name="adj2" fmla="val 99814"/>
                <a:gd name="adj3" fmla="val 64583"/>
              </a:avLst>
            </a:prstGeom>
            <a:solidFill>
              <a:srgbClr val="FF0000"/>
            </a:solidFill>
            <a:ln w="12700">
              <a:solidFill>
                <a:srgbClr val="FF0000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  <a:cs typeface="新細明體" charset="0"/>
              </a:endParaRPr>
            </a:p>
          </p:txBody>
        </p:sp>
        <p:sp>
          <p:nvSpPr>
            <p:cNvPr id="54" name="Text Box 53">
              <a:extLst>
                <a:ext uri="{FF2B5EF4-FFF2-40B4-BE49-F238E27FC236}">
                  <a16:creationId xmlns:a16="http://schemas.microsoft.com/office/drawing/2014/main" id="{D20E084C-9B3D-4A4D-8587-5A16D1AE8DA8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4740" y="2365"/>
              <a:ext cx="383" cy="288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 dirty="0">
                  <a:solidFill>
                    <a:schemeClr val="tx2"/>
                  </a:solidFill>
                  <a:latin typeface="Arial" charset="0"/>
                  <a:cs typeface="新細明體" charset="0"/>
                </a:rPr>
                <a:t>M3</a:t>
              </a:r>
            </a:p>
          </p:txBody>
        </p:sp>
      </p:grpSp>
      <p:grpSp>
        <p:nvGrpSpPr>
          <p:cNvPr id="55" name="Group 59">
            <a:extLst>
              <a:ext uri="{FF2B5EF4-FFF2-40B4-BE49-F238E27FC236}">
                <a16:creationId xmlns:a16="http://schemas.microsoft.com/office/drawing/2014/main" id="{B452E919-D004-C14E-90FC-9C5979411849}"/>
              </a:ext>
            </a:extLst>
          </p:cNvPr>
          <p:cNvGrpSpPr>
            <a:grpSpLocks/>
          </p:cNvGrpSpPr>
          <p:nvPr/>
        </p:nvGrpSpPr>
        <p:grpSpPr bwMode="auto">
          <a:xfrm>
            <a:off x="2916195" y="4845050"/>
            <a:ext cx="781050" cy="590550"/>
            <a:chOff x="2495" y="3083"/>
            <a:chExt cx="492" cy="372"/>
          </a:xfrm>
          <a:noFill/>
        </p:grpSpPr>
        <p:sp>
          <p:nvSpPr>
            <p:cNvPr id="56" name="Line 37">
              <a:extLst>
                <a:ext uri="{FF2B5EF4-FFF2-40B4-BE49-F238E27FC236}">
                  <a16:creationId xmlns:a16="http://schemas.microsoft.com/office/drawing/2014/main" id="{EB65E575-5A43-7E40-8ADA-CA9D6A859455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2495" y="3083"/>
              <a:ext cx="492" cy="0"/>
            </a:xfrm>
            <a:prstGeom prst="line">
              <a:avLst/>
            </a:prstGeom>
            <a:grpFill/>
            <a:ln w="76200">
              <a:solidFill>
                <a:srgbClr val="FF0000"/>
              </a:solidFill>
              <a:round/>
              <a:headEnd type="none" w="sm" len="sm"/>
              <a:tailEnd type="stealth" w="med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57" name="Text Box 54">
              <a:extLst>
                <a:ext uri="{FF2B5EF4-FFF2-40B4-BE49-F238E27FC236}">
                  <a16:creationId xmlns:a16="http://schemas.microsoft.com/office/drawing/2014/main" id="{3930C2BF-75DB-4447-9414-89153B6D03C4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2588" y="3167"/>
              <a:ext cx="383" cy="288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>
                  <a:solidFill>
                    <a:schemeClr val="tx2"/>
                  </a:solidFill>
                  <a:latin typeface="Arial" charset="0"/>
                  <a:cs typeface="新細明體" charset="0"/>
                </a:rPr>
                <a:t>M2</a:t>
              </a:r>
            </a:p>
          </p:txBody>
        </p:sp>
      </p:grpSp>
      <p:sp>
        <p:nvSpPr>
          <p:cNvPr id="58" name="Rectangle 55">
            <a:extLst>
              <a:ext uri="{FF2B5EF4-FFF2-40B4-BE49-F238E27FC236}">
                <a16:creationId xmlns:a16="http://schemas.microsoft.com/office/drawing/2014/main" id="{080A16F0-E21F-3A44-850C-8EE1BCA7D95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38200" y="3227388"/>
            <a:ext cx="1468351" cy="369974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92075" tIns="46038" rIns="92075" bIns="46038">
            <a:spAutoFit/>
          </a:bodyPr>
          <a:lstStyle/>
          <a:p>
            <a:pPr algn="ctr">
              <a:defRPr/>
            </a:pPr>
            <a:r>
              <a:rPr lang="en-US" altLang="zh-TW" dirty="0">
                <a:latin typeface="Arial" charset="0"/>
                <a:ea typeface="新細明體" charset="0"/>
                <a:cs typeface="新細明體" charset="0"/>
              </a:rPr>
              <a:t>3</a:t>
            </a:r>
            <a:r>
              <a:rPr lang="en-US" altLang="zh-TW" u="sng" dirty="0">
                <a:latin typeface="Arial" charset="0"/>
                <a:ea typeface="新細明體" charset="0"/>
                <a:cs typeface="新細明體" charset="0"/>
              </a:rPr>
              <a:t>4</a:t>
            </a:r>
            <a:r>
              <a:rPr lang="en-US" altLang="zh-TW" dirty="0">
                <a:latin typeface="Arial" charset="0"/>
                <a:ea typeface="新細明體" charset="0"/>
                <a:cs typeface="新細明體" charset="0"/>
              </a:rPr>
              <a:t>V</a:t>
            </a:r>
            <a:r>
              <a:rPr lang="en-US" altLang="zh-TW" u="sng" dirty="0">
                <a:latin typeface="Arial" charset="0"/>
                <a:ea typeface="新細明體" charset="0"/>
                <a:cs typeface="新細明體" charset="0"/>
              </a:rPr>
              <a:t>2</a:t>
            </a:r>
            <a:r>
              <a:rPr lang="en-US" altLang="zh-TW" dirty="0">
                <a:latin typeface="Arial" charset="0"/>
                <a:ea typeface="新細明體" charset="0"/>
                <a:cs typeface="新細明體" charset="0"/>
              </a:rPr>
              <a:t>H5V1H</a:t>
            </a:r>
          </a:p>
        </p:txBody>
      </p:sp>
      <p:sp>
        <p:nvSpPr>
          <p:cNvPr id="59" name="Rounded Rectangular Callout 58">
            <a:extLst>
              <a:ext uri="{FF2B5EF4-FFF2-40B4-BE49-F238E27FC236}">
                <a16:creationId xmlns:a16="http://schemas.microsoft.com/office/drawing/2014/main" id="{6F6B7674-0BAD-9045-9654-80382DD70DE2}"/>
              </a:ext>
            </a:extLst>
          </p:cNvPr>
          <p:cNvSpPr/>
          <p:nvPr/>
        </p:nvSpPr>
        <p:spPr>
          <a:xfrm>
            <a:off x="7253291" y="1466837"/>
            <a:ext cx="4100510" cy="4699289"/>
          </a:xfrm>
          <a:prstGeom prst="wedgeRoundRectCallout">
            <a:avLst>
              <a:gd name="adj1" fmla="val -56898"/>
              <a:gd name="adj2" fmla="val -20934"/>
              <a:gd name="adj3" fmla="val 16667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Each move gives a new floorplan result</a:t>
            </a:r>
          </a:p>
          <a:p>
            <a:pPr algn="ctr"/>
            <a:endParaRPr lang="en-US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400" u="sng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Key idea</a:t>
            </a:r>
            <a:r>
              <a:rPr lang="en-US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try out many moves and acquire the best solution?</a:t>
            </a:r>
          </a:p>
          <a:p>
            <a:pPr algn="ctr"/>
            <a:endParaRPr lang="en-US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1" name="Picture 3">
            <a:extLst>
              <a:ext uri="{FF2B5EF4-FFF2-40B4-BE49-F238E27FC236}">
                <a16:creationId xmlns:a16="http://schemas.microsoft.com/office/drawing/2014/main" id="{8BE3C941-4480-E440-9192-B7C0A4F1FF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0478" y="3979865"/>
            <a:ext cx="3472984" cy="20272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58607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EB885-7D41-2A4A-88E4-B0F84A797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Moves (cont’d)</a:t>
            </a:r>
          </a:p>
        </p:txBody>
      </p:sp>
      <p:grpSp>
        <p:nvGrpSpPr>
          <p:cNvPr id="5" name="Group 40">
            <a:extLst>
              <a:ext uri="{FF2B5EF4-FFF2-40B4-BE49-F238E27FC236}">
                <a16:creationId xmlns:a16="http://schemas.microsoft.com/office/drawing/2014/main" id="{7218633D-64D1-A748-B19C-860E5E4AB84E}"/>
              </a:ext>
            </a:extLst>
          </p:cNvPr>
          <p:cNvGrpSpPr>
            <a:grpSpLocks/>
          </p:cNvGrpSpPr>
          <p:nvPr/>
        </p:nvGrpSpPr>
        <p:grpSpPr bwMode="auto">
          <a:xfrm>
            <a:off x="838200" y="1550988"/>
            <a:ext cx="1915694" cy="2244719"/>
            <a:chOff x="1104" y="1008"/>
            <a:chExt cx="1147" cy="1344"/>
          </a:xfrm>
        </p:grpSpPr>
        <p:pic>
          <p:nvPicPr>
            <p:cNvPr id="6" name="Picture 18">
              <a:extLst>
                <a:ext uri="{FF2B5EF4-FFF2-40B4-BE49-F238E27FC236}">
                  <a16:creationId xmlns:a16="http://schemas.microsoft.com/office/drawing/2014/main" id="{5661F4D1-91E0-9B41-A7D6-1D1284E8592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4" y="1008"/>
              <a:ext cx="1147" cy="10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Rectangle 22">
              <a:extLst>
                <a:ext uri="{FF2B5EF4-FFF2-40B4-BE49-F238E27FC236}">
                  <a16:creationId xmlns:a16="http://schemas.microsoft.com/office/drawing/2014/main" id="{56103E23-665E-DA44-8943-4A1931CF02D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200" y="2064"/>
              <a:ext cx="93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>
                <a:defRPr/>
              </a:pPr>
              <a:r>
                <a:rPr lang="en-US" altLang="zh-TW">
                  <a:latin typeface="Arial" charset="0"/>
                  <a:ea typeface="新細明體" charset="0"/>
                  <a:cs typeface="新細明體" charset="0"/>
                </a:rPr>
                <a:t>12V</a:t>
              </a:r>
              <a:r>
                <a:rPr lang="en-US" altLang="zh-TW" u="sng">
                  <a:latin typeface="Arial" charset="0"/>
                  <a:ea typeface="新細明體" charset="0"/>
                  <a:cs typeface="新細明體" charset="0"/>
                </a:rPr>
                <a:t>4</a:t>
              </a:r>
              <a:r>
                <a:rPr lang="en-US" altLang="zh-TW">
                  <a:latin typeface="Arial" charset="0"/>
                  <a:ea typeface="新細明體" charset="0"/>
                  <a:cs typeface="新細明體" charset="0"/>
                </a:rPr>
                <a:t>H</a:t>
              </a:r>
              <a:r>
                <a:rPr lang="en-US" altLang="zh-TW" u="sng">
                  <a:latin typeface="Arial" charset="0"/>
                  <a:ea typeface="新細明體" charset="0"/>
                  <a:cs typeface="新細明體" charset="0"/>
                </a:rPr>
                <a:t>3</a:t>
              </a:r>
              <a:r>
                <a:rPr lang="en-US" altLang="zh-TW">
                  <a:latin typeface="Arial" charset="0"/>
                  <a:ea typeface="新細明體" charset="0"/>
                  <a:cs typeface="新細明體" charset="0"/>
                </a:rPr>
                <a:t>V</a:t>
              </a:r>
            </a:p>
          </p:txBody>
        </p:sp>
      </p:grpSp>
      <p:grpSp>
        <p:nvGrpSpPr>
          <p:cNvPr id="8" name="Group 35">
            <a:extLst>
              <a:ext uri="{FF2B5EF4-FFF2-40B4-BE49-F238E27FC236}">
                <a16:creationId xmlns:a16="http://schemas.microsoft.com/office/drawing/2014/main" id="{AE6B0DD3-F643-C746-A5BD-72E668BFD584}"/>
              </a:ext>
            </a:extLst>
          </p:cNvPr>
          <p:cNvGrpSpPr>
            <a:grpSpLocks/>
          </p:cNvGrpSpPr>
          <p:nvPr/>
        </p:nvGrpSpPr>
        <p:grpSpPr bwMode="auto">
          <a:xfrm>
            <a:off x="4686289" y="3875875"/>
            <a:ext cx="1586669" cy="2456831"/>
            <a:chOff x="3408" y="2400"/>
            <a:chExt cx="950" cy="1471"/>
          </a:xfrm>
        </p:grpSpPr>
        <p:pic>
          <p:nvPicPr>
            <p:cNvPr id="9" name="Picture 20">
              <a:extLst>
                <a:ext uri="{FF2B5EF4-FFF2-40B4-BE49-F238E27FC236}">
                  <a16:creationId xmlns:a16="http://schemas.microsoft.com/office/drawing/2014/main" id="{DCC55072-8250-274B-8A59-4ABD1F2F730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88" y="2400"/>
              <a:ext cx="784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Rectangle 25">
              <a:extLst>
                <a:ext uri="{FF2B5EF4-FFF2-40B4-BE49-F238E27FC236}">
                  <a16:creationId xmlns:a16="http://schemas.microsoft.com/office/drawing/2014/main" id="{A256C1B5-08BF-A44C-A3E6-996621FCA667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408" y="3583"/>
              <a:ext cx="95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>
                <a:defRPr/>
              </a:pPr>
              <a:r>
                <a:rPr lang="en-US" altLang="zh-TW">
                  <a:latin typeface="Arial" charset="0"/>
                  <a:ea typeface="新細明體" charset="0"/>
                  <a:cs typeface="新細明體" charset="0"/>
                </a:rPr>
                <a:t>12H3</a:t>
              </a:r>
              <a:r>
                <a:rPr lang="en-US" altLang="zh-TW" u="sng">
                  <a:latin typeface="Arial" charset="0"/>
                  <a:ea typeface="新細明體" charset="0"/>
                  <a:cs typeface="新細明體" charset="0"/>
                </a:rPr>
                <a:t>H4</a:t>
              </a:r>
              <a:r>
                <a:rPr lang="en-US" altLang="zh-TW">
                  <a:latin typeface="Arial" charset="0"/>
                  <a:ea typeface="新細明體" charset="0"/>
                  <a:cs typeface="新細明體" charset="0"/>
                </a:rPr>
                <a:t>V</a:t>
              </a:r>
            </a:p>
          </p:txBody>
        </p:sp>
      </p:grpSp>
      <p:grpSp>
        <p:nvGrpSpPr>
          <p:cNvPr id="11" name="Group 36">
            <a:extLst>
              <a:ext uri="{FF2B5EF4-FFF2-40B4-BE49-F238E27FC236}">
                <a16:creationId xmlns:a16="http://schemas.microsoft.com/office/drawing/2014/main" id="{E3EC98B3-A0B5-7C4F-B100-AE0604EA395F}"/>
              </a:ext>
            </a:extLst>
          </p:cNvPr>
          <p:cNvGrpSpPr>
            <a:grpSpLocks/>
          </p:cNvGrpSpPr>
          <p:nvPr/>
        </p:nvGrpSpPr>
        <p:grpSpPr bwMode="auto">
          <a:xfrm>
            <a:off x="998537" y="3829110"/>
            <a:ext cx="1586669" cy="2501926"/>
            <a:chOff x="1200" y="2372"/>
            <a:chExt cx="950" cy="1498"/>
          </a:xfrm>
        </p:grpSpPr>
        <p:pic>
          <p:nvPicPr>
            <p:cNvPr id="12" name="Picture 21">
              <a:extLst>
                <a:ext uri="{FF2B5EF4-FFF2-40B4-BE49-F238E27FC236}">
                  <a16:creationId xmlns:a16="http://schemas.microsoft.com/office/drawing/2014/main" id="{2312CA9C-F7B9-1B45-BB1F-C8B24FB2A9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07" y="2372"/>
              <a:ext cx="757" cy="10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" name="Rectangle 27">
              <a:extLst>
                <a:ext uri="{FF2B5EF4-FFF2-40B4-BE49-F238E27FC236}">
                  <a16:creationId xmlns:a16="http://schemas.microsoft.com/office/drawing/2014/main" id="{2D988AA3-5180-074E-ACB0-84D968DC56AE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200" y="3582"/>
              <a:ext cx="95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>
                <a:defRPr/>
              </a:pPr>
              <a:r>
                <a:rPr lang="en-US" altLang="zh-TW">
                  <a:latin typeface="Arial" charset="0"/>
                  <a:ea typeface="新細明體" charset="0"/>
                  <a:cs typeface="新細明體" charset="0"/>
                </a:rPr>
                <a:t>12H34HV</a:t>
              </a:r>
            </a:p>
          </p:txBody>
        </p:sp>
      </p:grpSp>
      <p:grpSp>
        <p:nvGrpSpPr>
          <p:cNvPr id="14" name="Group 39">
            <a:extLst>
              <a:ext uri="{FF2B5EF4-FFF2-40B4-BE49-F238E27FC236}">
                <a16:creationId xmlns:a16="http://schemas.microsoft.com/office/drawing/2014/main" id="{A8E6EE55-59F6-0D42-A30E-BF9E099C8072}"/>
              </a:ext>
            </a:extLst>
          </p:cNvPr>
          <p:cNvGrpSpPr>
            <a:grpSpLocks/>
          </p:cNvGrpSpPr>
          <p:nvPr/>
        </p:nvGrpSpPr>
        <p:grpSpPr bwMode="auto">
          <a:xfrm>
            <a:off x="3161417" y="1993585"/>
            <a:ext cx="821727" cy="567860"/>
            <a:chOff x="2495" y="1273"/>
            <a:chExt cx="492" cy="340"/>
          </a:xfrm>
        </p:grpSpPr>
        <p:sp>
          <p:nvSpPr>
            <p:cNvPr id="15" name="Line 23">
              <a:extLst>
                <a:ext uri="{FF2B5EF4-FFF2-40B4-BE49-F238E27FC236}">
                  <a16:creationId xmlns:a16="http://schemas.microsoft.com/office/drawing/2014/main" id="{C09FD205-9AEF-E141-9B93-5882273D3027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2495" y="1613"/>
              <a:ext cx="492" cy="0"/>
            </a:xfrm>
            <a:prstGeom prst="line">
              <a:avLst/>
            </a:prstGeom>
            <a:noFill/>
            <a:ln w="76200">
              <a:solidFill>
                <a:srgbClr val="FF0000"/>
              </a:solidFill>
              <a:round/>
              <a:headEnd type="none" w="sm" len="sm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16" name="Text Box 29">
              <a:extLst>
                <a:ext uri="{FF2B5EF4-FFF2-40B4-BE49-F238E27FC236}">
                  <a16:creationId xmlns:a16="http://schemas.microsoft.com/office/drawing/2014/main" id="{DFB05DD5-184A-A14E-84E5-DE54489F4EAB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2552" y="1273"/>
              <a:ext cx="38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 dirty="0">
                  <a:solidFill>
                    <a:schemeClr val="tx2"/>
                  </a:solidFill>
                  <a:latin typeface="Arial" charset="0"/>
                  <a:cs typeface="新細明體" charset="0"/>
                </a:rPr>
                <a:t>M1</a:t>
              </a:r>
            </a:p>
          </p:txBody>
        </p:sp>
      </p:grpSp>
      <p:grpSp>
        <p:nvGrpSpPr>
          <p:cNvPr id="17" name="Group 38">
            <a:extLst>
              <a:ext uri="{FF2B5EF4-FFF2-40B4-BE49-F238E27FC236}">
                <a16:creationId xmlns:a16="http://schemas.microsoft.com/office/drawing/2014/main" id="{2625A6CF-33C4-0B4E-A3F5-1554499D87B2}"/>
              </a:ext>
            </a:extLst>
          </p:cNvPr>
          <p:cNvGrpSpPr>
            <a:grpSpLocks/>
          </p:cNvGrpSpPr>
          <p:nvPr/>
        </p:nvGrpSpPr>
        <p:grpSpPr bwMode="auto">
          <a:xfrm>
            <a:off x="6595302" y="3622008"/>
            <a:ext cx="955342" cy="895215"/>
            <a:chOff x="4551" y="2248"/>
            <a:chExt cx="572" cy="536"/>
          </a:xfrm>
        </p:grpSpPr>
        <p:sp>
          <p:nvSpPr>
            <p:cNvPr id="18" name="AutoShape 28">
              <a:extLst>
                <a:ext uri="{FF2B5EF4-FFF2-40B4-BE49-F238E27FC236}">
                  <a16:creationId xmlns:a16="http://schemas.microsoft.com/office/drawing/2014/main" id="{4D88CE35-50EB-FB43-A671-D91B6AB0F79C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551" y="2248"/>
              <a:ext cx="179" cy="536"/>
            </a:xfrm>
            <a:prstGeom prst="curvedLeftArrow">
              <a:avLst>
                <a:gd name="adj1" fmla="val 38484"/>
                <a:gd name="adj2" fmla="val 99814"/>
                <a:gd name="adj3" fmla="val 64583"/>
              </a:avLst>
            </a:prstGeom>
            <a:solidFill>
              <a:srgbClr val="FF0000"/>
            </a:solidFill>
            <a:ln w="12700">
              <a:solidFill>
                <a:srgbClr val="FF0000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  <a:cs typeface="新細明體" charset="0"/>
              </a:endParaRPr>
            </a:p>
          </p:txBody>
        </p:sp>
        <p:sp>
          <p:nvSpPr>
            <p:cNvPr id="19" name="Text Box 30">
              <a:extLst>
                <a:ext uri="{FF2B5EF4-FFF2-40B4-BE49-F238E27FC236}">
                  <a16:creationId xmlns:a16="http://schemas.microsoft.com/office/drawing/2014/main" id="{B152BE60-11B8-A049-A917-6D2B5255CBBD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4740" y="2365"/>
              <a:ext cx="38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>
                  <a:solidFill>
                    <a:schemeClr val="tx2"/>
                  </a:solidFill>
                  <a:latin typeface="Arial" charset="0"/>
                  <a:cs typeface="新細明體" charset="0"/>
                </a:rPr>
                <a:t>M2</a:t>
              </a:r>
            </a:p>
          </p:txBody>
        </p:sp>
      </p:grpSp>
      <p:grpSp>
        <p:nvGrpSpPr>
          <p:cNvPr id="20" name="Group 37">
            <a:extLst>
              <a:ext uri="{FF2B5EF4-FFF2-40B4-BE49-F238E27FC236}">
                <a16:creationId xmlns:a16="http://schemas.microsoft.com/office/drawing/2014/main" id="{35FA6A5A-B232-B842-946A-2B1065ACD4C2}"/>
              </a:ext>
            </a:extLst>
          </p:cNvPr>
          <p:cNvGrpSpPr>
            <a:grpSpLocks/>
          </p:cNvGrpSpPr>
          <p:nvPr/>
        </p:nvGrpSpPr>
        <p:grpSpPr bwMode="auto">
          <a:xfrm>
            <a:off x="3161417" y="5016606"/>
            <a:ext cx="821727" cy="621306"/>
            <a:chOff x="2495" y="3083"/>
            <a:chExt cx="492" cy="372"/>
          </a:xfrm>
        </p:grpSpPr>
        <p:sp>
          <p:nvSpPr>
            <p:cNvPr id="21" name="Line 26">
              <a:extLst>
                <a:ext uri="{FF2B5EF4-FFF2-40B4-BE49-F238E27FC236}">
                  <a16:creationId xmlns:a16="http://schemas.microsoft.com/office/drawing/2014/main" id="{ADE18968-2701-AA4A-8CDD-D9CA169CECC1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2495" y="3083"/>
              <a:ext cx="492" cy="0"/>
            </a:xfrm>
            <a:prstGeom prst="line">
              <a:avLst/>
            </a:prstGeom>
            <a:noFill/>
            <a:ln w="76200">
              <a:solidFill>
                <a:srgbClr val="FF0000"/>
              </a:solidFill>
              <a:round/>
              <a:headEnd type="none" w="sm" len="sm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22" name="Text Box 31">
              <a:extLst>
                <a:ext uri="{FF2B5EF4-FFF2-40B4-BE49-F238E27FC236}">
                  <a16:creationId xmlns:a16="http://schemas.microsoft.com/office/drawing/2014/main" id="{F3B72E40-7C89-D34D-90D4-06A78BFA6942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2588" y="3167"/>
              <a:ext cx="38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>
                  <a:solidFill>
                    <a:schemeClr val="tx2"/>
                  </a:solidFill>
                  <a:latin typeface="Arial" charset="0"/>
                  <a:cs typeface="新細明體" charset="0"/>
                </a:rPr>
                <a:t>M3</a:t>
              </a:r>
            </a:p>
          </p:txBody>
        </p:sp>
      </p:grpSp>
      <p:grpSp>
        <p:nvGrpSpPr>
          <p:cNvPr id="23" name="Group 34">
            <a:extLst>
              <a:ext uri="{FF2B5EF4-FFF2-40B4-BE49-F238E27FC236}">
                <a16:creationId xmlns:a16="http://schemas.microsoft.com/office/drawing/2014/main" id="{C2C2182D-4FFE-524B-AEED-02CDADCC1685}"/>
              </a:ext>
            </a:extLst>
          </p:cNvPr>
          <p:cNvGrpSpPr>
            <a:grpSpLocks/>
          </p:cNvGrpSpPr>
          <p:nvPr/>
        </p:nvGrpSpPr>
        <p:grpSpPr bwMode="auto">
          <a:xfrm>
            <a:off x="4445783" y="1776461"/>
            <a:ext cx="1924045" cy="2019245"/>
            <a:chOff x="3264" y="1143"/>
            <a:chExt cx="1152" cy="1209"/>
          </a:xfrm>
        </p:grpSpPr>
        <p:sp>
          <p:nvSpPr>
            <p:cNvPr id="24" name="Rectangle 24">
              <a:extLst>
                <a:ext uri="{FF2B5EF4-FFF2-40B4-BE49-F238E27FC236}">
                  <a16:creationId xmlns:a16="http://schemas.microsoft.com/office/drawing/2014/main" id="{8D7141EE-04F9-8F47-BDE5-1E31E92FBD4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381" y="2064"/>
              <a:ext cx="93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>
                <a:defRPr/>
              </a:pPr>
              <a:r>
                <a:rPr lang="en-US" altLang="zh-TW">
                  <a:latin typeface="Arial" charset="0"/>
                  <a:ea typeface="新細明體" charset="0"/>
                  <a:cs typeface="新細明體" charset="0"/>
                </a:rPr>
                <a:t>12</a:t>
              </a:r>
              <a:r>
                <a:rPr lang="en-US" altLang="zh-TW" u="sng">
                  <a:latin typeface="Arial" charset="0"/>
                  <a:ea typeface="新細明體" charset="0"/>
                  <a:cs typeface="新細明體" charset="0"/>
                </a:rPr>
                <a:t>V</a:t>
              </a:r>
              <a:r>
                <a:rPr lang="en-US" altLang="zh-TW">
                  <a:latin typeface="Arial" charset="0"/>
                  <a:ea typeface="新細明體" charset="0"/>
                  <a:cs typeface="新細明體" charset="0"/>
                </a:rPr>
                <a:t>3H4V</a:t>
              </a:r>
            </a:p>
          </p:txBody>
        </p:sp>
        <p:pic>
          <p:nvPicPr>
            <p:cNvPr id="25" name="Picture 33">
              <a:extLst>
                <a:ext uri="{FF2B5EF4-FFF2-40B4-BE49-F238E27FC236}">
                  <a16:creationId xmlns:a16="http://schemas.microsoft.com/office/drawing/2014/main" id="{7DC1C60B-D150-764E-8D3B-C153608127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64" y="1143"/>
              <a:ext cx="1152" cy="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7" name="Rounded Rectangular Callout 26">
            <a:extLst>
              <a:ext uri="{FF2B5EF4-FFF2-40B4-BE49-F238E27FC236}">
                <a16:creationId xmlns:a16="http://schemas.microsoft.com/office/drawing/2014/main" id="{B03D35FA-458C-6545-8BB5-D486456E629F}"/>
              </a:ext>
            </a:extLst>
          </p:cNvPr>
          <p:cNvSpPr/>
          <p:nvPr/>
        </p:nvSpPr>
        <p:spPr>
          <a:xfrm>
            <a:off x="7253291" y="1466838"/>
            <a:ext cx="4100510" cy="1480644"/>
          </a:xfrm>
          <a:prstGeom prst="wedgeRoundRectCallout">
            <a:avLst>
              <a:gd name="adj1" fmla="val -58796"/>
              <a:gd name="adj2" fmla="val 30968"/>
              <a:gd name="adj3" fmla="val 16667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Optimal result is acquired after three moves, M1, M2, and M3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2E359BB-0196-BB4C-A0AE-A7CF7A8E31B2}"/>
              </a:ext>
            </a:extLst>
          </p:cNvPr>
          <p:cNvSpPr txBox="1"/>
          <p:nvPr/>
        </p:nvSpPr>
        <p:spPr>
          <a:xfrm>
            <a:off x="8374041" y="3197784"/>
            <a:ext cx="2209139" cy="36933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Initial State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C0F7AC1-9799-E444-83C4-E5CC16ACCCB9}"/>
              </a:ext>
            </a:extLst>
          </p:cNvPr>
          <p:cNvSpPr txBox="1"/>
          <p:nvPr/>
        </p:nvSpPr>
        <p:spPr>
          <a:xfrm>
            <a:off x="8374041" y="3884949"/>
            <a:ext cx="2209139" cy="36933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New solution 1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62EF81C-7779-8240-B0F1-29A6EA696F87}"/>
              </a:ext>
            </a:extLst>
          </p:cNvPr>
          <p:cNvCxnSpPr>
            <a:cxnSpLocks/>
            <a:stCxn id="28" idx="2"/>
            <a:endCxn id="29" idx="0"/>
          </p:cNvCxnSpPr>
          <p:nvPr/>
        </p:nvCxnSpPr>
        <p:spPr>
          <a:xfrm>
            <a:off x="9478611" y="3567116"/>
            <a:ext cx="0" cy="31783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D2499195-B645-C449-9D84-4C0E13F60FB9}"/>
              </a:ext>
            </a:extLst>
          </p:cNvPr>
          <p:cNvCxnSpPr>
            <a:cxnSpLocks/>
            <a:stCxn id="29" idx="2"/>
            <a:endCxn id="37" idx="0"/>
          </p:cNvCxnSpPr>
          <p:nvPr/>
        </p:nvCxnSpPr>
        <p:spPr>
          <a:xfrm flipH="1">
            <a:off x="9478610" y="4254281"/>
            <a:ext cx="1" cy="31783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C0CD8BF7-0B87-774B-B152-4BD55D51A48F}"/>
              </a:ext>
            </a:extLst>
          </p:cNvPr>
          <p:cNvSpPr txBox="1"/>
          <p:nvPr/>
        </p:nvSpPr>
        <p:spPr>
          <a:xfrm>
            <a:off x="8374040" y="4572114"/>
            <a:ext cx="2209139" cy="36933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New solution 2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BC0CFAD-327D-C04B-B45B-1FD88E2D7F0D}"/>
              </a:ext>
            </a:extLst>
          </p:cNvPr>
          <p:cNvSpPr txBox="1"/>
          <p:nvPr/>
        </p:nvSpPr>
        <p:spPr>
          <a:xfrm>
            <a:off x="8374040" y="5259279"/>
            <a:ext cx="2209139" cy="36933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New solution 2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416E5CA-DCF3-AA4F-9843-AF466271A9B1}"/>
              </a:ext>
            </a:extLst>
          </p:cNvPr>
          <p:cNvCxnSpPr>
            <a:cxnSpLocks/>
            <a:stCxn id="37" idx="2"/>
            <a:endCxn id="39" idx="0"/>
          </p:cNvCxnSpPr>
          <p:nvPr/>
        </p:nvCxnSpPr>
        <p:spPr>
          <a:xfrm>
            <a:off x="9478610" y="4941446"/>
            <a:ext cx="0" cy="31783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D983CD73-32B5-D24A-82AA-16AFA262BF45}"/>
              </a:ext>
            </a:extLst>
          </p:cNvPr>
          <p:cNvSpPr txBox="1"/>
          <p:nvPr/>
        </p:nvSpPr>
        <p:spPr>
          <a:xfrm>
            <a:off x="9306927" y="5655335"/>
            <a:ext cx="3978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…</a:t>
            </a:r>
          </a:p>
        </p:txBody>
      </p:sp>
      <p:sp>
        <p:nvSpPr>
          <p:cNvPr id="45" name="Text Box 29">
            <a:extLst>
              <a:ext uri="{FF2B5EF4-FFF2-40B4-BE49-F238E27FC236}">
                <a16:creationId xmlns:a16="http://schemas.microsoft.com/office/drawing/2014/main" id="{9DFF8373-AB5D-084D-8FCB-BD667019E36B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0663327" y="3519292"/>
            <a:ext cx="61266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新細明體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新細明體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新細明體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新細明體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新細明體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新細明體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新細明體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新細明體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新細明體" charset="0"/>
              </a:defRPr>
            </a:lvl9pPr>
          </a:lstStyle>
          <a:p>
            <a:pPr algn="ctr" eaLnBrk="1" hangingPunct="1">
              <a:defRPr/>
            </a:pPr>
            <a:r>
              <a:rPr lang="en-US" altLang="zh-TW" dirty="0">
                <a:latin typeface="Arial" charset="0"/>
                <a:cs typeface="新細明體" charset="0"/>
              </a:rPr>
              <a:t>M1</a:t>
            </a:r>
          </a:p>
        </p:txBody>
      </p:sp>
      <p:sp>
        <p:nvSpPr>
          <p:cNvPr id="46" name="Text Box 29">
            <a:extLst>
              <a:ext uri="{FF2B5EF4-FFF2-40B4-BE49-F238E27FC236}">
                <a16:creationId xmlns:a16="http://schemas.microsoft.com/office/drawing/2014/main" id="{89069A37-7374-4446-A377-A6BFF10317D1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0663328" y="4182364"/>
            <a:ext cx="61266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新細明體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新細明體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新細明體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新細明體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新細明體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新細明體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新細明體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新細明體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新細明體" charset="0"/>
              </a:defRPr>
            </a:lvl9pPr>
          </a:lstStyle>
          <a:p>
            <a:pPr algn="ctr" eaLnBrk="1" hangingPunct="1">
              <a:defRPr/>
            </a:pPr>
            <a:r>
              <a:rPr lang="en-US" altLang="zh-TW" dirty="0">
                <a:latin typeface="Arial" charset="0"/>
                <a:cs typeface="新細明體" charset="0"/>
              </a:rPr>
              <a:t>M2</a:t>
            </a:r>
          </a:p>
        </p:txBody>
      </p:sp>
      <p:sp>
        <p:nvSpPr>
          <p:cNvPr id="47" name="Text Box 29">
            <a:extLst>
              <a:ext uri="{FF2B5EF4-FFF2-40B4-BE49-F238E27FC236}">
                <a16:creationId xmlns:a16="http://schemas.microsoft.com/office/drawing/2014/main" id="{EE54634A-4B31-B84B-9613-BCCC5F017755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0663326" y="4869529"/>
            <a:ext cx="61266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新細明體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新細明體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新細明體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新細明體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新細明體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新細明體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新細明體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新細明體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新細明體" charset="0"/>
              </a:defRPr>
            </a:lvl9pPr>
          </a:lstStyle>
          <a:p>
            <a:pPr algn="ctr" eaLnBrk="1" hangingPunct="1">
              <a:defRPr/>
            </a:pPr>
            <a:r>
              <a:rPr lang="en-US" altLang="zh-TW" dirty="0">
                <a:latin typeface="Arial" charset="0"/>
                <a:cs typeface="新細明體" charset="0"/>
              </a:rPr>
              <a:t>M3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F1D42D8-74B3-4644-AEF8-9314CBAD3905}"/>
              </a:ext>
            </a:extLst>
          </p:cNvPr>
          <p:cNvSpPr txBox="1"/>
          <p:nvPr/>
        </p:nvSpPr>
        <p:spPr>
          <a:xfrm rot="19625954">
            <a:off x="6168248" y="4908340"/>
            <a:ext cx="25990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 we solve this systematically?</a:t>
            </a:r>
          </a:p>
        </p:txBody>
      </p:sp>
    </p:spTree>
    <p:extLst>
      <p:ext uri="{BB962C8B-B14F-4D97-AF65-F5344CB8AC3E}">
        <p14:creationId xmlns:p14="http://schemas.microsoft.com/office/powerpoint/2010/main" val="38266647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EB885-7D41-2A4A-88E4-B0F84A797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Simulated Annealing (SA) Algorithm</a:t>
            </a:r>
          </a:p>
        </p:txBody>
      </p:sp>
      <p:sp>
        <p:nvSpPr>
          <p:cNvPr id="41" name="Rectangle 3">
            <a:extLst>
              <a:ext uri="{FF2B5EF4-FFF2-40B4-BE49-F238E27FC236}">
                <a16:creationId xmlns:a16="http://schemas.microsoft.com/office/drawing/2014/main" id="{FEDC3EC2-4256-984F-8FF5-9C13E6186B4C}"/>
              </a:ext>
            </a:extLst>
          </p:cNvPr>
          <p:cNvSpPr txBox="1">
            <a:spLocks noChangeArrowheads="1"/>
          </p:cNvSpPr>
          <p:nvPr/>
        </p:nvSpPr>
        <p:spPr>
          <a:xfrm>
            <a:off x="740228" y="1392692"/>
            <a:ext cx="10613571" cy="5715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400"/>
              </a:spcBef>
              <a:buFontTx/>
              <a:buNone/>
            </a:pPr>
            <a:r>
              <a:rPr lang="en-US" altLang="zh-TW" sz="2200" dirty="0">
                <a:ea typeface="新細明體" panose="02020500000000000000" pitchFamily="18" charset="-120"/>
              </a:rPr>
              <a:t>1 </a:t>
            </a:r>
            <a:r>
              <a:rPr lang="en-US" altLang="zh-TW" sz="2200" b="1" dirty="0">
                <a:ea typeface="新細明體" panose="02020500000000000000" pitchFamily="18" charset="-120"/>
              </a:rPr>
              <a:t>begin</a:t>
            </a:r>
          </a:p>
          <a:p>
            <a:pPr>
              <a:spcBef>
                <a:spcPts val="400"/>
              </a:spcBef>
              <a:buFontTx/>
              <a:buNone/>
            </a:pPr>
            <a:r>
              <a:rPr lang="en-US" altLang="zh-TW" sz="2200" dirty="0">
                <a:ea typeface="新細明體" panose="02020500000000000000" pitchFamily="18" charset="-120"/>
              </a:rPr>
              <a:t>2 Get an initial solution </a:t>
            </a:r>
            <a:r>
              <a:rPr lang="en-US" altLang="zh-TW" sz="2200" i="1" dirty="0">
                <a:ea typeface="新細明體" panose="02020500000000000000" pitchFamily="18" charset="-120"/>
              </a:rPr>
              <a:t>S</a:t>
            </a:r>
            <a:r>
              <a:rPr lang="en-US" altLang="zh-TW" sz="2200" dirty="0">
                <a:ea typeface="新細明體" panose="02020500000000000000" pitchFamily="18" charset="-120"/>
              </a:rPr>
              <a:t>;</a:t>
            </a:r>
          </a:p>
          <a:p>
            <a:pPr>
              <a:spcBef>
                <a:spcPts val="400"/>
              </a:spcBef>
              <a:buFontTx/>
              <a:buNone/>
            </a:pPr>
            <a:r>
              <a:rPr lang="en-US" altLang="zh-TW" sz="2200" dirty="0">
                <a:ea typeface="新細明體" panose="02020500000000000000" pitchFamily="18" charset="-120"/>
              </a:rPr>
              <a:t>3 Get an initial temperature </a:t>
            </a:r>
            <a:r>
              <a:rPr lang="en-US" altLang="zh-TW" sz="2200" i="1" dirty="0">
                <a:ea typeface="新細明體" panose="02020500000000000000" pitchFamily="18" charset="-120"/>
              </a:rPr>
              <a:t>T</a:t>
            </a:r>
            <a:r>
              <a:rPr lang="en-US" altLang="zh-TW" sz="2200" dirty="0">
                <a:ea typeface="新細明體" panose="02020500000000000000" pitchFamily="18" charset="-120"/>
              </a:rPr>
              <a:t> &gt; 0;</a:t>
            </a:r>
          </a:p>
          <a:p>
            <a:pPr>
              <a:spcBef>
                <a:spcPts val="400"/>
              </a:spcBef>
              <a:buFontTx/>
              <a:buNone/>
            </a:pPr>
            <a:r>
              <a:rPr lang="en-US" altLang="zh-TW" sz="2200" dirty="0">
                <a:ea typeface="新細明體" panose="02020500000000000000" pitchFamily="18" charset="-120"/>
              </a:rPr>
              <a:t>4 </a:t>
            </a:r>
            <a:r>
              <a:rPr lang="en-US" altLang="zh-TW" sz="2200" b="1" dirty="0">
                <a:ea typeface="新細明體" panose="02020500000000000000" pitchFamily="18" charset="-120"/>
              </a:rPr>
              <a:t>while</a:t>
            </a:r>
            <a:r>
              <a:rPr lang="en-US" altLang="zh-TW" sz="2200" dirty="0">
                <a:ea typeface="新細明體" panose="02020500000000000000" pitchFamily="18" charset="-120"/>
              </a:rPr>
              <a:t> not yet “frozen” </a:t>
            </a:r>
            <a:r>
              <a:rPr lang="en-US" altLang="zh-TW" sz="2200" b="1" dirty="0">
                <a:ea typeface="新細明體" panose="02020500000000000000" pitchFamily="18" charset="-120"/>
              </a:rPr>
              <a:t>do</a:t>
            </a:r>
          </a:p>
          <a:p>
            <a:pPr>
              <a:spcBef>
                <a:spcPts val="400"/>
              </a:spcBef>
              <a:buFontTx/>
              <a:buNone/>
            </a:pPr>
            <a:r>
              <a:rPr lang="en-US" altLang="zh-TW" sz="2200" dirty="0">
                <a:ea typeface="新細明體" panose="02020500000000000000" pitchFamily="18" charset="-120"/>
              </a:rPr>
              <a:t>5     </a:t>
            </a:r>
            <a:r>
              <a:rPr lang="en-US" altLang="zh-TW" sz="2200" b="1" dirty="0">
                <a:ea typeface="新細明體" panose="02020500000000000000" pitchFamily="18" charset="-120"/>
              </a:rPr>
              <a:t>for</a:t>
            </a:r>
            <a:r>
              <a:rPr lang="en-US" altLang="zh-TW" sz="2200" dirty="0">
                <a:ea typeface="新細明體" panose="02020500000000000000" pitchFamily="18" charset="-120"/>
              </a:rPr>
              <a:t> 1  </a:t>
            </a:r>
            <a:r>
              <a:rPr lang="en-US" altLang="zh-TW" sz="2200" i="1" dirty="0" err="1">
                <a:ea typeface="新細明體" panose="02020500000000000000" pitchFamily="18" charset="-120"/>
              </a:rPr>
              <a:t>i</a:t>
            </a:r>
            <a:r>
              <a:rPr lang="en-US" altLang="zh-TW" sz="2200" i="1" dirty="0">
                <a:ea typeface="新細明體" panose="02020500000000000000" pitchFamily="18" charset="-120"/>
              </a:rPr>
              <a:t>  P</a:t>
            </a:r>
            <a:r>
              <a:rPr lang="en-US" altLang="zh-TW" sz="2200" dirty="0">
                <a:ea typeface="新細明體" panose="02020500000000000000" pitchFamily="18" charset="-120"/>
              </a:rPr>
              <a:t> </a:t>
            </a:r>
            <a:r>
              <a:rPr lang="en-US" altLang="zh-TW" sz="2200" b="1" dirty="0">
                <a:ea typeface="新細明體" panose="02020500000000000000" pitchFamily="18" charset="-120"/>
              </a:rPr>
              <a:t>do</a:t>
            </a:r>
          </a:p>
          <a:p>
            <a:pPr>
              <a:spcBef>
                <a:spcPts val="400"/>
              </a:spcBef>
              <a:buFontTx/>
              <a:buNone/>
            </a:pPr>
            <a:r>
              <a:rPr lang="en-US" altLang="zh-TW" sz="2200" dirty="0">
                <a:ea typeface="新細明體" panose="02020500000000000000" pitchFamily="18" charset="-120"/>
              </a:rPr>
              <a:t>6         Pick a random neighbor </a:t>
            </a:r>
            <a:r>
              <a:rPr lang="en-US" altLang="zh-TW" sz="2200" i="1" dirty="0">
                <a:ea typeface="新細明體" panose="02020500000000000000" pitchFamily="18" charset="-120"/>
              </a:rPr>
              <a:t>S</a:t>
            </a:r>
            <a:r>
              <a:rPr lang="en-US" altLang="zh-TW" sz="2200" dirty="0">
                <a:ea typeface="新細明體" panose="02020500000000000000" pitchFamily="18" charset="-120"/>
              </a:rPr>
              <a:t>’ of </a:t>
            </a:r>
            <a:r>
              <a:rPr lang="en-US" altLang="zh-TW" sz="2200" i="1" dirty="0">
                <a:ea typeface="新細明體" panose="02020500000000000000" pitchFamily="18" charset="-120"/>
              </a:rPr>
              <a:t>S</a:t>
            </a:r>
            <a:r>
              <a:rPr lang="en-US" altLang="zh-TW" sz="2200" dirty="0">
                <a:ea typeface="新細明體" panose="02020500000000000000" pitchFamily="18" charset="-120"/>
              </a:rPr>
              <a:t>;</a:t>
            </a:r>
          </a:p>
          <a:p>
            <a:pPr>
              <a:spcBef>
                <a:spcPts val="400"/>
              </a:spcBef>
              <a:buFontTx/>
              <a:buNone/>
            </a:pPr>
            <a:r>
              <a:rPr lang="en-US" altLang="zh-TW" sz="2200" dirty="0">
                <a:ea typeface="新細明體" panose="02020500000000000000" pitchFamily="18" charset="-120"/>
              </a:rPr>
              <a:t>7         △</a:t>
            </a:r>
            <a:r>
              <a:rPr lang="en-US" altLang="zh-TW" sz="2200" dirty="0">
                <a:ea typeface="新細明體" panose="02020500000000000000" pitchFamily="18" charset="-120"/>
                <a:sym typeface="Wingdings" pitchFamily="2" charset="2"/>
              </a:rPr>
              <a:t> </a:t>
            </a:r>
            <a:r>
              <a:rPr lang="en-US" altLang="zh-TW" sz="2200" i="1" dirty="0">
                <a:ea typeface="新細明體" panose="02020500000000000000" pitchFamily="18" charset="-120"/>
                <a:sym typeface="Wingdings" pitchFamily="2" charset="2"/>
              </a:rPr>
              <a:t>cost</a:t>
            </a:r>
            <a:r>
              <a:rPr lang="en-US" altLang="zh-TW" sz="2200" dirty="0">
                <a:ea typeface="新細明體" panose="02020500000000000000" pitchFamily="18" charset="-120"/>
                <a:sym typeface="Wingdings" pitchFamily="2" charset="2"/>
              </a:rPr>
              <a:t>(</a:t>
            </a:r>
            <a:r>
              <a:rPr lang="en-US" altLang="zh-TW" sz="2200" i="1" dirty="0">
                <a:ea typeface="新細明體" panose="02020500000000000000" pitchFamily="18" charset="-120"/>
                <a:sym typeface="Wingdings" pitchFamily="2" charset="2"/>
              </a:rPr>
              <a:t>S</a:t>
            </a:r>
            <a:r>
              <a:rPr lang="en-US" altLang="zh-TW" sz="2200" dirty="0">
                <a:ea typeface="新細明體" panose="02020500000000000000" pitchFamily="18" charset="-120"/>
                <a:sym typeface="Wingdings" pitchFamily="2" charset="2"/>
              </a:rPr>
              <a:t>’) – </a:t>
            </a:r>
            <a:r>
              <a:rPr lang="en-US" altLang="zh-TW" sz="2200" i="1" dirty="0">
                <a:ea typeface="新細明體" panose="02020500000000000000" pitchFamily="18" charset="-120"/>
                <a:sym typeface="Wingdings" pitchFamily="2" charset="2"/>
              </a:rPr>
              <a:t>cost</a:t>
            </a:r>
            <a:r>
              <a:rPr lang="en-US" altLang="zh-TW" sz="2200" dirty="0">
                <a:ea typeface="新細明體" panose="02020500000000000000" pitchFamily="18" charset="-120"/>
                <a:sym typeface="Wingdings" pitchFamily="2" charset="2"/>
              </a:rPr>
              <a:t>(</a:t>
            </a:r>
            <a:r>
              <a:rPr lang="en-US" altLang="zh-TW" sz="2200" i="1" dirty="0">
                <a:ea typeface="新細明體" panose="02020500000000000000" pitchFamily="18" charset="-120"/>
                <a:sym typeface="Wingdings" pitchFamily="2" charset="2"/>
              </a:rPr>
              <a:t>S</a:t>
            </a:r>
            <a:r>
              <a:rPr lang="en-US" altLang="zh-TW" sz="2200" dirty="0">
                <a:ea typeface="新細明體" panose="02020500000000000000" pitchFamily="18" charset="-120"/>
                <a:sym typeface="Wingdings" pitchFamily="2" charset="2"/>
              </a:rPr>
              <a:t>);</a:t>
            </a:r>
            <a:br>
              <a:rPr lang="en-US" altLang="zh-TW" sz="2200" dirty="0">
                <a:ea typeface="新細明體" panose="02020500000000000000" pitchFamily="18" charset="-120"/>
                <a:sym typeface="Wingdings" pitchFamily="2" charset="2"/>
              </a:rPr>
            </a:br>
            <a:r>
              <a:rPr lang="en-US" altLang="zh-TW" sz="2200" dirty="0">
                <a:ea typeface="新細明體" panose="02020500000000000000" pitchFamily="18" charset="-120"/>
                <a:sym typeface="Wingdings" pitchFamily="2" charset="2"/>
              </a:rPr>
              <a:t>       /* down hill move */</a:t>
            </a:r>
          </a:p>
          <a:p>
            <a:pPr>
              <a:spcBef>
                <a:spcPts val="400"/>
              </a:spcBef>
              <a:buFontTx/>
              <a:buNone/>
            </a:pPr>
            <a:r>
              <a:rPr lang="en-US" altLang="zh-TW" sz="2200" dirty="0">
                <a:ea typeface="新細明體" panose="02020500000000000000" pitchFamily="18" charset="-120"/>
              </a:rPr>
              <a:t>8         </a:t>
            </a:r>
            <a:r>
              <a:rPr lang="en-US" altLang="zh-TW" sz="2200" b="1" dirty="0">
                <a:ea typeface="新細明體" panose="02020500000000000000" pitchFamily="18" charset="-120"/>
              </a:rPr>
              <a:t>if</a:t>
            </a:r>
            <a:r>
              <a:rPr lang="en-US" altLang="zh-TW" sz="2200" dirty="0">
                <a:ea typeface="新細明體" panose="02020500000000000000" pitchFamily="18" charset="-120"/>
              </a:rPr>
              <a:t> △  0 </a:t>
            </a:r>
            <a:r>
              <a:rPr lang="en-US" altLang="zh-TW" sz="2200" b="1" dirty="0">
                <a:ea typeface="新細明體" panose="02020500000000000000" pitchFamily="18" charset="-120"/>
              </a:rPr>
              <a:t>then</a:t>
            </a:r>
            <a:r>
              <a:rPr lang="en-US" altLang="zh-TW" sz="2200" dirty="0">
                <a:ea typeface="新細明體" panose="02020500000000000000" pitchFamily="18" charset="-120"/>
              </a:rPr>
              <a:t> </a:t>
            </a:r>
            <a:r>
              <a:rPr lang="en-US" altLang="zh-TW" sz="2200" i="1" dirty="0">
                <a:ea typeface="新細明體" panose="02020500000000000000" pitchFamily="18" charset="-120"/>
              </a:rPr>
              <a:t>S</a:t>
            </a:r>
            <a:r>
              <a:rPr lang="en-US" altLang="zh-TW" sz="2200" dirty="0">
                <a:ea typeface="新細明體" panose="02020500000000000000" pitchFamily="18" charset="-120"/>
                <a:sym typeface="Wingdings" pitchFamily="2" charset="2"/>
              </a:rPr>
              <a:t></a:t>
            </a:r>
            <a:r>
              <a:rPr lang="en-US" altLang="zh-TW" sz="2200" i="1" dirty="0">
                <a:ea typeface="新細明體" panose="02020500000000000000" pitchFamily="18" charset="-120"/>
                <a:sym typeface="Wingdings" pitchFamily="2" charset="2"/>
              </a:rPr>
              <a:t>S</a:t>
            </a:r>
            <a:r>
              <a:rPr lang="en-US" altLang="zh-TW" sz="2200" dirty="0">
                <a:ea typeface="新細明體" panose="02020500000000000000" pitchFamily="18" charset="-120"/>
                <a:sym typeface="Wingdings" pitchFamily="2" charset="2"/>
              </a:rPr>
              <a:t>’</a:t>
            </a:r>
            <a:br>
              <a:rPr lang="en-US" altLang="zh-TW" sz="2200" dirty="0">
                <a:ea typeface="新細明體" panose="02020500000000000000" pitchFamily="18" charset="-120"/>
                <a:sym typeface="Wingdings" pitchFamily="2" charset="2"/>
              </a:rPr>
            </a:br>
            <a:r>
              <a:rPr lang="en-US" altLang="zh-TW" sz="2200" dirty="0">
                <a:ea typeface="新細明體" panose="02020500000000000000" pitchFamily="18" charset="-120"/>
                <a:sym typeface="Wingdings" pitchFamily="2" charset="2"/>
              </a:rPr>
              <a:t>       /* uphill move */</a:t>
            </a:r>
          </a:p>
          <a:p>
            <a:pPr>
              <a:spcBef>
                <a:spcPts val="400"/>
              </a:spcBef>
              <a:buFontTx/>
              <a:buNone/>
            </a:pPr>
            <a:r>
              <a:rPr lang="en-US" altLang="zh-TW" sz="2200" dirty="0">
                <a:ea typeface="新細明體" panose="02020500000000000000" pitchFamily="18" charset="-120"/>
              </a:rPr>
              <a:t>9         </a:t>
            </a:r>
            <a:r>
              <a:rPr lang="en-US" altLang="zh-TW" sz="2200" b="1" dirty="0">
                <a:ea typeface="新細明體" panose="02020500000000000000" pitchFamily="18" charset="-120"/>
              </a:rPr>
              <a:t>if</a:t>
            </a:r>
            <a:r>
              <a:rPr lang="en-US" altLang="zh-TW" sz="2200" dirty="0">
                <a:ea typeface="新細明體" panose="02020500000000000000" pitchFamily="18" charset="-120"/>
              </a:rPr>
              <a:t> △ &gt; 0 </a:t>
            </a:r>
            <a:r>
              <a:rPr lang="en-US" altLang="zh-TW" sz="2200" b="1" dirty="0">
                <a:ea typeface="新細明體" panose="02020500000000000000" pitchFamily="18" charset="-120"/>
              </a:rPr>
              <a:t>then</a:t>
            </a:r>
            <a:r>
              <a:rPr lang="en-US" altLang="zh-TW" sz="2200" dirty="0">
                <a:ea typeface="新細明體" panose="02020500000000000000" pitchFamily="18" charset="-120"/>
              </a:rPr>
              <a:t> </a:t>
            </a:r>
            <a:r>
              <a:rPr lang="en-US" altLang="zh-TW" sz="2200" i="1" dirty="0">
                <a:ea typeface="新細明體" panose="02020500000000000000" pitchFamily="18" charset="-120"/>
              </a:rPr>
              <a:t>S</a:t>
            </a:r>
            <a:r>
              <a:rPr lang="en-US" altLang="zh-TW" sz="2200" dirty="0">
                <a:ea typeface="新細明體" panose="02020500000000000000" pitchFamily="18" charset="-120"/>
                <a:sym typeface="Wingdings" pitchFamily="2" charset="2"/>
              </a:rPr>
              <a:t></a:t>
            </a:r>
            <a:r>
              <a:rPr lang="en-US" altLang="zh-TW" sz="2200" i="1" dirty="0">
                <a:ea typeface="新細明體" panose="02020500000000000000" pitchFamily="18" charset="-120"/>
                <a:sym typeface="Wingdings" pitchFamily="2" charset="2"/>
              </a:rPr>
              <a:t>S</a:t>
            </a:r>
            <a:r>
              <a:rPr lang="en-US" altLang="zh-TW" sz="2200" dirty="0">
                <a:ea typeface="新細明體" panose="02020500000000000000" pitchFamily="18" charset="-120"/>
                <a:sym typeface="Wingdings" pitchFamily="2" charset="2"/>
              </a:rPr>
              <a:t>’ with probability;</a:t>
            </a:r>
          </a:p>
          <a:p>
            <a:pPr>
              <a:spcBef>
                <a:spcPts val="400"/>
              </a:spcBef>
              <a:buFontTx/>
              <a:buNone/>
            </a:pPr>
            <a:r>
              <a:rPr lang="en-US" altLang="zh-TW" sz="2200" dirty="0">
                <a:ea typeface="新細明體" panose="02020500000000000000" pitchFamily="18" charset="-120"/>
              </a:rPr>
              <a:t>10   </a:t>
            </a:r>
            <a:r>
              <a:rPr lang="en-US" altLang="zh-TW" sz="2200" i="1" dirty="0" err="1">
                <a:ea typeface="新細明體" panose="02020500000000000000" pitchFamily="18" charset="-120"/>
              </a:rPr>
              <a:t>T</a:t>
            </a:r>
            <a:r>
              <a:rPr lang="en-US" altLang="zh-TW" sz="2200" dirty="0" err="1">
                <a:ea typeface="新細明體" panose="02020500000000000000" pitchFamily="18" charset="-120"/>
                <a:sym typeface="Wingdings" pitchFamily="2" charset="2"/>
              </a:rPr>
              <a:t></a:t>
            </a:r>
            <a:r>
              <a:rPr lang="en-US" altLang="zh-TW" sz="2200" i="1" dirty="0" err="1">
                <a:ea typeface="新細明體" panose="02020500000000000000" pitchFamily="18" charset="-120"/>
                <a:sym typeface="Wingdings" pitchFamily="2" charset="2"/>
              </a:rPr>
              <a:t>rT</a:t>
            </a:r>
            <a:r>
              <a:rPr lang="en-US" altLang="zh-TW" sz="2200" i="1" dirty="0">
                <a:ea typeface="新細明體" panose="02020500000000000000" pitchFamily="18" charset="-120"/>
                <a:sym typeface="Wingdings" pitchFamily="2" charset="2"/>
              </a:rPr>
              <a:t> </a:t>
            </a:r>
            <a:r>
              <a:rPr lang="en-US" altLang="zh-TW" sz="2200" dirty="0">
                <a:ea typeface="新細明體" panose="02020500000000000000" pitchFamily="18" charset="-120"/>
                <a:sym typeface="Wingdings" pitchFamily="2" charset="2"/>
              </a:rPr>
              <a:t>; /* reduce temperature */</a:t>
            </a:r>
          </a:p>
          <a:p>
            <a:pPr>
              <a:spcBef>
                <a:spcPts val="400"/>
              </a:spcBef>
              <a:buFontTx/>
              <a:buNone/>
            </a:pPr>
            <a:r>
              <a:rPr lang="en-US" altLang="zh-TW" sz="2200" dirty="0">
                <a:ea typeface="新細明體" panose="02020500000000000000" pitchFamily="18" charset="-120"/>
              </a:rPr>
              <a:t>11 </a:t>
            </a:r>
            <a:r>
              <a:rPr lang="en-US" altLang="zh-TW" sz="2200" b="1" dirty="0">
                <a:ea typeface="新細明體" panose="02020500000000000000" pitchFamily="18" charset="-120"/>
              </a:rPr>
              <a:t>return</a:t>
            </a:r>
            <a:r>
              <a:rPr lang="en-US" altLang="zh-TW" sz="2200" dirty="0">
                <a:ea typeface="新細明體" panose="02020500000000000000" pitchFamily="18" charset="-120"/>
              </a:rPr>
              <a:t> S</a:t>
            </a:r>
          </a:p>
          <a:p>
            <a:pPr>
              <a:spcBef>
                <a:spcPts val="400"/>
              </a:spcBef>
              <a:buFontTx/>
              <a:buNone/>
            </a:pPr>
            <a:r>
              <a:rPr lang="en-US" altLang="zh-TW" sz="2200" dirty="0">
                <a:ea typeface="新細明體" panose="02020500000000000000" pitchFamily="18" charset="-120"/>
              </a:rPr>
              <a:t>12 </a:t>
            </a:r>
            <a:r>
              <a:rPr lang="en-US" altLang="zh-TW" sz="2200" b="1" dirty="0">
                <a:ea typeface="新細明體" panose="02020500000000000000" pitchFamily="18" charset="-120"/>
              </a:rPr>
              <a:t>end</a:t>
            </a:r>
          </a:p>
        </p:txBody>
      </p:sp>
      <p:pic>
        <p:nvPicPr>
          <p:cNvPr id="42" name="Picture 4" descr="Simulated Annealing optimization of a one-dimensional objective function |  Download Scientific Diagram">
            <a:extLst>
              <a:ext uri="{FF2B5EF4-FFF2-40B4-BE49-F238E27FC236}">
                <a16:creationId xmlns:a16="http://schemas.microsoft.com/office/drawing/2014/main" id="{82030DA4-227F-7046-AE17-54A7308C9D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9806" y="1903957"/>
            <a:ext cx="4773993" cy="3807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C9807D26-FCC4-E348-97BF-B929A396AD49}"/>
              </a:ext>
            </a:extLst>
          </p:cNvPr>
          <p:cNvSpPr txBox="1"/>
          <p:nvPr/>
        </p:nvSpPr>
        <p:spPr>
          <a:xfrm>
            <a:off x="8555984" y="5527203"/>
            <a:ext cx="82163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State 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9B4047D-61E2-F349-9984-D6CE484918D0}"/>
              </a:ext>
            </a:extLst>
          </p:cNvPr>
          <p:cNvSpPr txBox="1"/>
          <p:nvPr/>
        </p:nvSpPr>
        <p:spPr>
          <a:xfrm rot="16200000">
            <a:off x="5831376" y="3814267"/>
            <a:ext cx="149686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cost (S)</a:t>
            </a:r>
          </a:p>
        </p:txBody>
      </p:sp>
    </p:spTree>
    <p:extLst>
      <p:ext uri="{BB962C8B-B14F-4D97-AF65-F5344CB8AC3E}">
        <p14:creationId xmlns:p14="http://schemas.microsoft.com/office/powerpoint/2010/main" val="42912519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5AAFEB-AB6B-CB45-94AB-809239D48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SA-based Floorplan Optimization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D64B79-7ED7-6A48-ACB7-720573788F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kumimoji="0" lang="en-US" altLang="zh-TW" dirty="0" err="1">
                <a:ea typeface="新細明體" pitchFamily="18" charset="-120"/>
              </a:rPr>
              <a:t>T</a:t>
            </a:r>
            <a:r>
              <a:rPr kumimoji="0" lang="en-US" altLang="zh-TW" baseline="-25000" dirty="0" err="1">
                <a:ea typeface="新細明體" pitchFamily="18" charset="-120"/>
              </a:rPr>
              <a:t>i</a:t>
            </a:r>
            <a:r>
              <a:rPr kumimoji="0" lang="en-US" altLang="zh-TW" dirty="0">
                <a:ea typeface="新細明體" pitchFamily="18" charset="-120"/>
              </a:rPr>
              <a:t> = </a:t>
            </a:r>
            <a:r>
              <a:rPr kumimoji="0" lang="en-US" altLang="zh-TW" dirty="0">
                <a:latin typeface="Symbol" pitchFamily="18" charset="2"/>
                <a:ea typeface="新細明體" pitchFamily="18" charset="-120"/>
              </a:rPr>
              <a:t>a</a:t>
            </a:r>
            <a:r>
              <a:rPr kumimoji="0" lang="en-US" altLang="zh-TW" dirty="0">
                <a:ea typeface="新細明體" pitchFamily="18" charset="-120"/>
              </a:rPr>
              <a:t>T</a:t>
            </a:r>
            <a:r>
              <a:rPr kumimoji="0" lang="en-US" altLang="zh-TW" baseline="-25000" dirty="0">
                <a:ea typeface="新細明體" pitchFamily="18" charset="-120"/>
              </a:rPr>
              <a:t>i-1</a:t>
            </a:r>
            <a:r>
              <a:rPr kumimoji="0" lang="en-US" altLang="zh-TW" dirty="0">
                <a:ea typeface="新細明體" pitchFamily="18" charset="-120"/>
              </a:rPr>
              <a:t> where </a:t>
            </a:r>
            <a:r>
              <a:rPr kumimoji="0" lang="en-US" altLang="zh-TW" dirty="0">
                <a:latin typeface="Symbol" pitchFamily="18" charset="2"/>
                <a:ea typeface="新細明體" pitchFamily="18" charset="-120"/>
              </a:rPr>
              <a:t>a</a:t>
            </a:r>
            <a:r>
              <a:rPr kumimoji="0" lang="en-US" altLang="zh-TW" dirty="0">
                <a:ea typeface="新細明體" pitchFamily="18" charset="-120"/>
              </a:rPr>
              <a:t>=0.85</a:t>
            </a:r>
          </a:p>
          <a:p>
            <a:pPr eaLnBrk="1" hangingPunct="1">
              <a:defRPr/>
            </a:pPr>
            <a:r>
              <a:rPr kumimoji="0" lang="en-US" altLang="zh-TW" dirty="0">
                <a:ea typeface="新細明體" pitchFamily="18" charset="-120"/>
              </a:rPr>
              <a:t>At each temperature, try k </a:t>
            </a:r>
            <a:r>
              <a:rPr kumimoji="0" lang="en-US" altLang="zh-TW" dirty="0">
                <a:ea typeface="新細明體" pitchFamily="18" charset="-120"/>
                <a:cs typeface="Arial" pitchFamily="34" charset="0"/>
              </a:rPr>
              <a:t>×</a:t>
            </a:r>
            <a:r>
              <a:rPr kumimoji="0" lang="en-US" altLang="zh-TW" dirty="0">
                <a:ea typeface="新細明體" pitchFamily="18" charset="-120"/>
              </a:rPr>
              <a:t> n moves </a:t>
            </a:r>
          </a:p>
          <a:p>
            <a:pPr lvl="1" eaLnBrk="1" hangingPunct="1">
              <a:defRPr/>
            </a:pPr>
            <a:r>
              <a:rPr kumimoji="0" lang="en-US" altLang="zh-TW" dirty="0">
                <a:ea typeface="新細明體" pitchFamily="18" charset="-120"/>
              </a:rPr>
              <a:t>k is around 5 to 10</a:t>
            </a:r>
          </a:p>
          <a:p>
            <a:pPr eaLnBrk="1" hangingPunct="1">
              <a:defRPr/>
            </a:pPr>
            <a:r>
              <a:rPr kumimoji="0" lang="en-US" altLang="zh-TW" dirty="0">
                <a:ea typeface="新細明體" pitchFamily="18" charset="-120"/>
              </a:rPr>
              <a:t>Terminate the annealing process if </a:t>
            </a:r>
          </a:p>
          <a:p>
            <a:pPr lvl="1" eaLnBrk="1" hangingPunct="1">
              <a:defRPr/>
            </a:pPr>
            <a:r>
              <a:rPr kumimoji="0" lang="en-US" altLang="zh-TW" dirty="0">
                <a:ea typeface="新細明體" pitchFamily="18" charset="-120"/>
              </a:rPr>
              <a:t>either # of accepted moves &lt; 5%</a:t>
            </a:r>
          </a:p>
          <a:p>
            <a:pPr lvl="1" eaLnBrk="1" hangingPunct="1">
              <a:defRPr/>
            </a:pPr>
            <a:r>
              <a:rPr kumimoji="0" lang="en-US" altLang="zh-TW" dirty="0">
                <a:ea typeface="新細明體" pitchFamily="18" charset="-120"/>
              </a:rPr>
              <a:t>or the temperature is low enough</a:t>
            </a:r>
          </a:p>
          <a:p>
            <a:pPr>
              <a:defRPr/>
            </a:pPr>
            <a:r>
              <a:rPr lang="en-US" altLang="zh-TW" dirty="0">
                <a:ea typeface="新細明體" pitchFamily="18" charset="-120"/>
              </a:rPr>
              <a:t>Cost metric: </a:t>
            </a:r>
            <a:r>
              <a:rPr kumimoji="0" lang="en-US" altLang="zh-TW" dirty="0" err="1">
                <a:latin typeface="Symbol" pitchFamily="18" charset="2"/>
                <a:ea typeface="新細明體" pitchFamily="18" charset="-120"/>
              </a:rPr>
              <a:t>a</a:t>
            </a:r>
            <a:r>
              <a:rPr kumimoji="0" lang="en-US" altLang="zh-TW" dirty="0" err="1">
                <a:ea typeface="新細明體" pitchFamily="18" charset="-120"/>
              </a:rPr>
              <a:t>A</a:t>
            </a:r>
            <a:r>
              <a:rPr kumimoji="0" lang="en-US" altLang="zh-TW" dirty="0">
                <a:ea typeface="新細明體" pitchFamily="18" charset="-120"/>
              </a:rPr>
              <a:t> + </a:t>
            </a:r>
            <a:r>
              <a:rPr kumimoji="0" lang="en-US" altLang="zh-TW" dirty="0" err="1">
                <a:latin typeface="Symbol" pitchFamily="18" charset="2"/>
                <a:ea typeface="新細明體" pitchFamily="18" charset="-120"/>
              </a:rPr>
              <a:t>b</a:t>
            </a:r>
            <a:r>
              <a:rPr kumimoji="0" lang="en-US" altLang="zh-TW" dirty="0" err="1">
                <a:ea typeface="新細明體" pitchFamily="18" charset="-120"/>
              </a:rPr>
              <a:t>L</a:t>
            </a:r>
            <a:endParaRPr kumimoji="0" lang="en-US" altLang="zh-TW" dirty="0">
              <a:ea typeface="新細明體" pitchFamily="18" charset="-120"/>
            </a:endParaRPr>
          </a:p>
          <a:p>
            <a:pPr lvl="1">
              <a:defRPr/>
            </a:pPr>
            <a:r>
              <a:rPr lang="en-US" altLang="zh-TW" dirty="0">
                <a:ea typeface="新細明體" pitchFamily="18" charset="-120"/>
              </a:rPr>
              <a:t>Area + Wirelength</a:t>
            </a:r>
            <a:endParaRPr kumimoji="0" lang="zh-TW" altLang="en-US" dirty="0">
              <a:ea typeface="新細明體" pitchFamily="18" charset="-120"/>
            </a:endParaRPr>
          </a:p>
          <a:p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807E297-CF5B-3E47-B4D6-638A21A02BDC}"/>
              </a:ext>
            </a:extLst>
          </p:cNvPr>
          <p:cNvGrpSpPr/>
          <p:nvPr/>
        </p:nvGrpSpPr>
        <p:grpSpPr>
          <a:xfrm>
            <a:off x="7378677" y="3054485"/>
            <a:ext cx="3975123" cy="2949103"/>
            <a:chOff x="8153400" y="3629244"/>
            <a:chExt cx="3200400" cy="2374344"/>
          </a:xfrm>
        </p:grpSpPr>
        <p:grpSp>
          <p:nvGrpSpPr>
            <p:cNvPr id="4" name="Group 10">
              <a:extLst>
                <a:ext uri="{FF2B5EF4-FFF2-40B4-BE49-F238E27FC236}">
                  <a16:creationId xmlns:a16="http://schemas.microsoft.com/office/drawing/2014/main" id="{226A8809-ECA4-C345-9989-5C1A4341D58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153400" y="4098588"/>
              <a:ext cx="3200400" cy="1905000"/>
              <a:chOff x="1824" y="1728"/>
              <a:chExt cx="2016" cy="1200"/>
            </a:xfrm>
            <a:solidFill>
              <a:schemeClr val="bg1">
                <a:lumMod val="75000"/>
              </a:schemeClr>
            </a:solidFill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429E7BA-9C0B-7D4E-91B4-D978F4A0FF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460" y="2092"/>
                <a:ext cx="1200" cy="472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anchor="ctr"/>
              <a:lstStyle/>
              <a:p>
                <a:pPr algn="ctr" eaLnBrk="1" hangingPunct="1">
                  <a:defRPr/>
                </a:pPr>
                <a:endParaRPr lang="zh-TW" altLang="en-US" sz="2800">
                  <a:solidFill>
                    <a:schemeClr val="tx2"/>
                  </a:solidFill>
                  <a:latin typeface="Arial" charset="0"/>
                  <a:ea typeface="新細明體" charset="0"/>
                  <a:cs typeface="新細明體" charset="0"/>
                </a:endParaRPr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8F3A764-F4CA-4240-B935-59EDE8D668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96" y="1728"/>
                <a:ext cx="344" cy="1200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eaLnBrk="1" hangingPunct="1">
                  <a:defRPr/>
                </a:pPr>
                <a:r>
                  <a:rPr lang="en-US" altLang="zh-TW" sz="2800">
                    <a:solidFill>
                      <a:schemeClr val="tx2"/>
                    </a:solidFill>
                    <a:latin typeface="Arial" charset="0"/>
                    <a:ea typeface="新細明體" charset="0"/>
                    <a:cs typeface="新細明體" charset="0"/>
                  </a:rPr>
                  <a:t>2</a:t>
                </a: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D857E6FF-BA9E-FC4C-9D10-2E05ADA8A8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40" y="1728"/>
                <a:ext cx="432" cy="1200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eaLnBrk="1" hangingPunct="1">
                  <a:defRPr/>
                </a:pPr>
                <a:r>
                  <a:rPr lang="en-US" altLang="zh-TW" sz="2800">
                    <a:solidFill>
                      <a:schemeClr val="tx2"/>
                    </a:solidFill>
                    <a:latin typeface="Arial" charset="0"/>
                    <a:ea typeface="新細明體" charset="0"/>
                    <a:cs typeface="新細明體" charset="0"/>
                  </a:rPr>
                  <a:t>3</a:t>
                </a:r>
              </a:p>
            </p:txBody>
          </p:sp>
          <p:sp>
            <p:nvSpPr>
              <p:cNvPr id="8" name="Text Box 7">
                <a:extLst>
                  <a:ext uri="{FF2B5EF4-FFF2-40B4-BE49-F238E27FC236}">
                    <a16:creationId xmlns:a16="http://schemas.microsoft.com/office/drawing/2014/main" id="{01E48BE7-56A3-DA45-84F4-862C7363DD9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41" y="2205"/>
                <a:ext cx="263" cy="355"/>
              </a:xfrm>
              <a:prstGeom prst="rect">
                <a:avLst/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9050">
                    <a:solidFill>
                      <a:schemeClr val="tx2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新細明體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新細明體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新細明體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新細明體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新細明體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新細明體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新細明體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新細明體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新細明體" charset="0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altLang="zh-TW" sz="2800" dirty="0">
                    <a:solidFill>
                      <a:schemeClr val="tx2"/>
                    </a:solidFill>
                    <a:latin typeface="Arial" charset="0"/>
                    <a:cs typeface="新細明體" charset="0"/>
                  </a:rPr>
                  <a:t>1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22ECB764-180D-7041-9D8B-D657889705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72" y="1728"/>
                <a:ext cx="480" cy="1200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eaLnBrk="1" hangingPunct="1">
                  <a:defRPr/>
                </a:pPr>
                <a:r>
                  <a:rPr lang="en-US" altLang="zh-TW" sz="2800">
                    <a:solidFill>
                      <a:schemeClr val="tx2"/>
                    </a:solidFill>
                    <a:latin typeface="Arial" charset="0"/>
                    <a:ea typeface="新細明體" charset="0"/>
                    <a:cs typeface="新細明體" charset="0"/>
                  </a:rPr>
                  <a:t>....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D3967483-F273-4947-8189-FBD29A1CCA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52" y="1728"/>
                <a:ext cx="288" cy="1200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eaLnBrk="1" hangingPunct="1">
                  <a:defRPr/>
                </a:pPr>
                <a:r>
                  <a:rPr lang="en-US" altLang="zh-TW" sz="2800">
                    <a:solidFill>
                      <a:schemeClr val="tx2"/>
                    </a:solidFill>
                    <a:latin typeface="Arial" charset="0"/>
                    <a:ea typeface="新細明體" charset="0"/>
                    <a:cs typeface="新細明體" charset="0"/>
                  </a:rPr>
                  <a:t>n</a:t>
                </a:r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47DEF8B-A04D-EB4A-A926-AC2A4835A996}"/>
                </a:ext>
              </a:extLst>
            </p:cNvPr>
            <p:cNvSpPr txBox="1"/>
            <p:nvPr/>
          </p:nvSpPr>
          <p:spPr>
            <a:xfrm>
              <a:off x="8153400" y="3629244"/>
              <a:ext cx="3188241" cy="3716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Initial State: 1V2V3V…</a:t>
              </a:r>
              <a:r>
                <a:rPr lang="en-US" sz="2400" dirty="0" err="1">
                  <a:latin typeface="Arial" panose="020B0604020202020204" pitchFamily="34" charset="0"/>
                  <a:cs typeface="Arial" panose="020B0604020202020204" pitchFamily="34" charset="0"/>
                </a:rPr>
                <a:t>nV</a:t>
              </a:r>
              <a:endParaRPr lang="en-US" sz="2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199347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3761A0-B258-454A-B4A5-767EAEB6F8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 of SA-based Floorplan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0C95B7-5EF3-DC4D-84E9-645273F684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812471"/>
            <a:ext cx="10515600" cy="2397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04900F1-5625-BC47-9E51-02FF5CB291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414609"/>
            <a:ext cx="10515600" cy="23978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106156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C2F65-FA94-EA4E-BE1E-ADFA2FE4A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Know the Area from a PE?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7ED7F8-681E-1844-9928-1D6F9B3699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Binary operator: V and H</a:t>
            </a:r>
          </a:p>
          <a:p>
            <a:pPr lvl="1"/>
            <a:r>
              <a:rPr lang="en-US" dirty="0"/>
              <a:t>V: </a:t>
            </a:r>
            <a:r>
              <a:rPr lang="en-US" sz="2400" dirty="0">
                <a:latin typeface="Arial"/>
                <a:ea typeface="新細明體"/>
              </a:rPr>
              <a:t>maximum on width and summation on height</a:t>
            </a:r>
            <a:endParaRPr lang="en-US" dirty="0"/>
          </a:p>
          <a:p>
            <a:pPr lvl="1"/>
            <a:r>
              <a:rPr lang="en-US" dirty="0"/>
              <a:t>H: </a:t>
            </a:r>
            <a:r>
              <a:rPr lang="en-US" sz="2400" dirty="0">
                <a:latin typeface="Arial"/>
                <a:ea typeface="新細明體"/>
              </a:rPr>
              <a:t>maximum on height and summation on width </a:t>
            </a:r>
            <a:endParaRPr lang="en-US" dirty="0"/>
          </a:p>
        </p:txBody>
      </p:sp>
      <p:sp>
        <p:nvSpPr>
          <p:cNvPr id="4" name="CustomShape 1">
            <a:extLst>
              <a:ext uri="{FF2B5EF4-FFF2-40B4-BE49-F238E27FC236}">
                <a16:creationId xmlns:a16="http://schemas.microsoft.com/office/drawing/2014/main" id="{3E91DD6D-22BB-A54D-9C40-2BA9096C2BE3}"/>
              </a:ext>
            </a:extLst>
          </p:cNvPr>
          <p:cNvSpPr/>
          <p:nvPr/>
        </p:nvSpPr>
        <p:spPr>
          <a:xfrm>
            <a:off x="1525265" y="4147906"/>
            <a:ext cx="2016000" cy="791640"/>
          </a:xfrm>
          <a:prstGeom prst="rect">
            <a:avLst/>
          </a:prstGeom>
          <a:noFill/>
          <a:ln w="9360">
            <a:solidFill>
              <a:srgbClr val="000000"/>
            </a:solidFill>
            <a:miter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2400">
                <a:solidFill>
                  <a:srgbClr val="000000"/>
                </a:solidFill>
                <a:latin typeface="Tahoma"/>
                <a:ea typeface="新細明體"/>
              </a:rPr>
              <a:t>1</a:t>
            </a:r>
            <a:endParaRPr/>
          </a:p>
        </p:txBody>
      </p:sp>
      <p:sp>
        <p:nvSpPr>
          <p:cNvPr id="5" name="CustomShape 2">
            <a:extLst>
              <a:ext uri="{FF2B5EF4-FFF2-40B4-BE49-F238E27FC236}">
                <a16:creationId xmlns:a16="http://schemas.microsoft.com/office/drawing/2014/main" id="{F978607B-A298-1741-B05D-21FDBDDC9B9C}"/>
              </a:ext>
            </a:extLst>
          </p:cNvPr>
          <p:cNvSpPr/>
          <p:nvPr/>
        </p:nvSpPr>
        <p:spPr>
          <a:xfrm>
            <a:off x="1525265" y="3355906"/>
            <a:ext cx="1223640" cy="791640"/>
          </a:xfrm>
          <a:prstGeom prst="rect">
            <a:avLst/>
          </a:prstGeom>
          <a:noFill/>
          <a:ln w="9360">
            <a:solidFill>
              <a:srgbClr val="000000"/>
            </a:solidFill>
            <a:miter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2400">
                <a:solidFill>
                  <a:srgbClr val="000000"/>
                </a:solidFill>
                <a:latin typeface="Tahoma"/>
                <a:ea typeface="新細明體"/>
              </a:rPr>
              <a:t>2</a:t>
            </a:r>
            <a:endParaRPr/>
          </a:p>
        </p:txBody>
      </p:sp>
      <p:sp>
        <p:nvSpPr>
          <p:cNvPr id="6" name="CustomShape 3">
            <a:extLst>
              <a:ext uri="{FF2B5EF4-FFF2-40B4-BE49-F238E27FC236}">
                <a16:creationId xmlns:a16="http://schemas.microsoft.com/office/drawing/2014/main" id="{F0849157-E46E-0344-9EFD-D2C094388391}"/>
              </a:ext>
            </a:extLst>
          </p:cNvPr>
          <p:cNvSpPr/>
          <p:nvPr/>
        </p:nvSpPr>
        <p:spPr>
          <a:xfrm>
            <a:off x="4081985" y="3571906"/>
            <a:ext cx="359640" cy="359640"/>
          </a:xfrm>
          <a:prstGeom prst="ellipse">
            <a:avLst/>
          </a:prstGeom>
          <a:noFill/>
          <a:ln w="9360">
            <a:solidFill>
              <a:srgbClr val="000000"/>
            </a:solidFill>
            <a:miter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2400">
                <a:solidFill>
                  <a:srgbClr val="000000"/>
                </a:solidFill>
                <a:latin typeface="Tahoma"/>
                <a:ea typeface="新細明體"/>
              </a:rPr>
              <a:t>H</a:t>
            </a:r>
            <a:endParaRPr/>
          </a:p>
        </p:txBody>
      </p:sp>
      <p:sp>
        <p:nvSpPr>
          <p:cNvPr id="7" name="CustomShape 4">
            <a:extLst>
              <a:ext uri="{FF2B5EF4-FFF2-40B4-BE49-F238E27FC236}">
                <a16:creationId xmlns:a16="http://schemas.microsoft.com/office/drawing/2014/main" id="{05DBE937-E05F-5B4E-97BD-D52D88DA24EF}"/>
              </a:ext>
            </a:extLst>
          </p:cNvPr>
          <p:cNvSpPr/>
          <p:nvPr/>
        </p:nvSpPr>
        <p:spPr>
          <a:xfrm>
            <a:off x="3649985" y="4363906"/>
            <a:ext cx="359640" cy="359640"/>
          </a:xfrm>
          <a:prstGeom prst="ellipse">
            <a:avLst/>
          </a:prstGeom>
          <a:noFill/>
          <a:ln w="9360">
            <a:solidFill>
              <a:srgbClr val="000000"/>
            </a:solidFill>
            <a:miter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2400">
                <a:solidFill>
                  <a:srgbClr val="000000"/>
                </a:solidFill>
                <a:latin typeface="Tahoma"/>
                <a:ea typeface="新細明體"/>
              </a:rPr>
              <a:t>1</a:t>
            </a:r>
            <a:endParaRPr/>
          </a:p>
        </p:txBody>
      </p:sp>
      <p:sp>
        <p:nvSpPr>
          <p:cNvPr id="8" name="CustomShape 5">
            <a:extLst>
              <a:ext uri="{FF2B5EF4-FFF2-40B4-BE49-F238E27FC236}">
                <a16:creationId xmlns:a16="http://schemas.microsoft.com/office/drawing/2014/main" id="{3595258B-E3FF-2A47-8D72-71CBADC6015A}"/>
              </a:ext>
            </a:extLst>
          </p:cNvPr>
          <p:cNvSpPr/>
          <p:nvPr/>
        </p:nvSpPr>
        <p:spPr>
          <a:xfrm>
            <a:off x="4513985" y="4363906"/>
            <a:ext cx="359640" cy="359640"/>
          </a:xfrm>
          <a:prstGeom prst="ellipse">
            <a:avLst/>
          </a:prstGeom>
          <a:noFill/>
          <a:ln w="9360">
            <a:solidFill>
              <a:srgbClr val="000000"/>
            </a:solidFill>
            <a:miter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2400">
                <a:solidFill>
                  <a:srgbClr val="000000"/>
                </a:solidFill>
                <a:latin typeface="Tahoma"/>
                <a:ea typeface="新細明體"/>
              </a:rPr>
              <a:t>2</a:t>
            </a:r>
            <a:endParaRPr/>
          </a:p>
        </p:txBody>
      </p:sp>
      <p:sp>
        <p:nvSpPr>
          <p:cNvPr id="9" name="CustomShape 6">
            <a:extLst>
              <a:ext uri="{FF2B5EF4-FFF2-40B4-BE49-F238E27FC236}">
                <a16:creationId xmlns:a16="http://schemas.microsoft.com/office/drawing/2014/main" id="{809D8A2A-5C22-AD4C-BFB6-E7F04ADA0826}"/>
              </a:ext>
            </a:extLst>
          </p:cNvPr>
          <p:cNvSpPr/>
          <p:nvPr/>
        </p:nvSpPr>
        <p:spPr>
          <a:xfrm flipH="1">
            <a:off x="3829265" y="3931906"/>
            <a:ext cx="431640" cy="431640"/>
          </a:xfrm>
          <a:prstGeom prst="straightConnector1">
            <a:avLst/>
          </a:prstGeom>
          <a:solidFill>
            <a:srgbClr val="00E4A8"/>
          </a:solidFill>
          <a:ln w="19080">
            <a:solidFill>
              <a:srgbClr val="000000"/>
            </a:solidFill>
            <a:miter/>
            <a:tailEnd type="arrow" w="med" len="med"/>
          </a:ln>
        </p:spPr>
      </p:sp>
      <p:sp>
        <p:nvSpPr>
          <p:cNvPr id="10" name="CustomShape 7">
            <a:extLst>
              <a:ext uri="{FF2B5EF4-FFF2-40B4-BE49-F238E27FC236}">
                <a16:creationId xmlns:a16="http://schemas.microsoft.com/office/drawing/2014/main" id="{BE760127-27B6-6546-A6DF-10B2EC109A2C}"/>
              </a:ext>
            </a:extLst>
          </p:cNvPr>
          <p:cNvSpPr/>
          <p:nvPr/>
        </p:nvSpPr>
        <p:spPr>
          <a:xfrm>
            <a:off x="4261985" y="3931906"/>
            <a:ext cx="431640" cy="431640"/>
          </a:xfrm>
          <a:prstGeom prst="straightConnector1">
            <a:avLst/>
          </a:prstGeom>
          <a:solidFill>
            <a:srgbClr val="00E4A8"/>
          </a:solidFill>
          <a:ln w="19080">
            <a:solidFill>
              <a:srgbClr val="000000"/>
            </a:solidFill>
            <a:miter/>
            <a:tailEnd type="arrow" w="med" len="med"/>
          </a:ln>
        </p:spPr>
      </p:sp>
      <p:sp>
        <p:nvSpPr>
          <p:cNvPr id="11" name="CustomShape 8">
            <a:extLst>
              <a:ext uri="{FF2B5EF4-FFF2-40B4-BE49-F238E27FC236}">
                <a16:creationId xmlns:a16="http://schemas.microsoft.com/office/drawing/2014/main" id="{B718D756-9A1B-A746-91BA-6F42681E20EC}"/>
              </a:ext>
            </a:extLst>
          </p:cNvPr>
          <p:cNvSpPr/>
          <p:nvPr/>
        </p:nvSpPr>
        <p:spPr>
          <a:xfrm>
            <a:off x="7643097" y="4075906"/>
            <a:ext cx="1007640" cy="791640"/>
          </a:xfrm>
          <a:prstGeom prst="rect">
            <a:avLst/>
          </a:prstGeom>
          <a:noFill/>
          <a:ln w="9360">
            <a:solidFill>
              <a:srgbClr val="000000"/>
            </a:solidFill>
            <a:miter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2400">
                <a:solidFill>
                  <a:srgbClr val="000000"/>
                </a:solidFill>
                <a:latin typeface="Tahoma"/>
                <a:ea typeface="新細明體"/>
              </a:rPr>
              <a:t>3</a:t>
            </a:r>
            <a:endParaRPr/>
          </a:p>
        </p:txBody>
      </p:sp>
      <p:sp>
        <p:nvSpPr>
          <p:cNvPr id="12" name="CustomShape 9">
            <a:extLst>
              <a:ext uri="{FF2B5EF4-FFF2-40B4-BE49-F238E27FC236}">
                <a16:creationId xmlns:a16="http://schemas.microsoft.com/office/drawing/2014/main" id="{08988A99-325F-EC41-B3C0-D71131E811A2}"/>
              </a:ext>
            </a:extLst>
          </p:cNvPr>
          <p:cNvSpPr/>
          <p:nvPr/>
        </p:nvSpPr>
        <p:spPr>
          <a:xfrm>
            <a:off x="8651457" y="4291906"/>
            <a:ext cx="1007640" cy="575640"/>
          </a:xfrm>
          <a:prstGeom prst="rect">
            <a:avLst/>
          </a:prstGeom>
          <a:noFill/>
          <a:ln w="9360">
            <a:solidFill>
              <a:srgbClr val="000000"/>
            </a:solidFill>
            <a:miter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2400">
                <a:solidFill>
                  <a:srgbClr val="000000"/>
                </a:solidFill>
                <a:latin typeface="Tahoma"/>
                <a:ea typeface="新細明體"/>
              </a:rPr>
              <a:t>4</a:t>
            </a:r>
            <a:endParaRPr/>
          </a:p>
        </p:txBody>
      </p:sp>
      <p:sp>
        <p:nvSpPr>
          <p:cNvPr id="13" name="CustomShape 10">
            <a:extLst>
              <a:ext uri="{FF2B5EF4-FFF2-40B4-BE49-F238E27FC236}">
                <a16:creationId xmlns:a16="http://schemas.microsoft.com/office/drawing/2014/main" id="{F53CA3FF-40E5-6749-A795-B30448F91648}"/>
              </a:ext>
            </a:extLst>
          </p:cNvPr>
          <p:cNvSpPr/>
          <p:nvPr/>
        </p:nvSpPr>
        <p:spPr>
          <a:xfrm>
            <a:off x="10307457" y="3787906"/>
            <a:ext cx="359640" cy="359640"/>
          </a:xfrm>
          <a:prstGeom prst="ellipse">
            <a:avLst/>
          </a:prstGeom>
          <a:noFill/>
          <a:ln w="9360">
            <a:solidFill>
              <a:srgbClr val="000000"/>
            </a:solidFill>
            <a:miter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2400">
                <a:solidFill>
                  <a:srgbClr val="000000"/>
                </a:solidFill>
                <a:latin typeface="Tahoma"/>
                <a:ea typeface="新細明體"/>
              </a:rPr>
              <a:t>V</a:t>
            </a:r>
            <a:endParaRPr/>
          </a:p>
        </p:txBody>
      </p:sp>
      <p:sp>
        <p:nvSpPr>
          <p:cNvPr id="14" name="CustomShape 11">
            <a:extLst>
              <a:ext uri="{FF2B5EF4-FFF2-40B4-BE49-F238E27FC236}">
                <a16:creationId xmlns:a16="http://schemas.microsoft.com/office/drawing/2014/main" id="{55973338-641A-4C40-9FB7-916CC70D20D7}"/>
              </a:ext>
            </a:extLst>
          </p:cNvPr>
          <p:cNvSpPr/>
          <p:nvPr/>
        </p:nvSpPr>
        <p:spPr>
          <a:xfrm>
            <a:off x="9875457" y="4579906"/>
            <a:ext cx="359640" cy="359640"/>
          </a:xfrm>
          <a:prstGeom prst="ellipse">
            <a:avLst/>
          </a:prstGeom>
          <a:noFill/>
          <a:ln w="9360">
            <a:solidFill>
              <a:srgbClr val="000000"/>
            </a:solidFill>
            <a:miter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2400">
                <a:solidFill>
                  <a:srgbClr val="000000"/>
                </a:solidFill>
                <a:latin typeface="Tahoma"/>
                <a:ea typeface="新細明體"/>
              </a:rPr>
              <a:t>3</a:t>
            </a:r>
            <a:endParaRPr/>
          </a:p>
        </p:txBody>
      </p:sp>
      <p:sp>
        <p:nvSpPr>
          <p:cNvPr id="15" name="CustomShape 12">
            <a:extLst>
              <a:ext uri="{FF2B5EF4-FFF2-40B4-BE49-F238E27FC236}">
                <a16:creationId xmlns:a16="http://schemas.microsoft.com/office/drawing/2014/main" id="{DDF07FE6-683C-7F41-8C27-789742FA15D7}"/>
              </a:ext>
            </a:extLst>
          </p:cNvPr>
          <p:cNvSpPr/>
          <p:nvPr/>
        </p:nvSpPr>
        <p:spPr>
          <a:xfrm>
            <a:off x="10811457" y="4579906"/>
            <a:ext cx="359640" cy="359640"/>
          </a:xfrm>
          <a:prstGeom prst="ellipse">
            <a:avLst/>
          </a:prstGeom>
          <a:noFill/>
          <a:ln w="9360">
            <a:solidFill>
              <a:srgbClr val="000000"/>
            </a:solidFill>
            <a:miter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2400">
                <a:solidFill>
                  <a:srgbClr val="000000"/>
                </a:solidFill>
                <a:latin typeface="Tahoma"/>
                <a:ea typeface="新細明體"/>
              </a:rPr>
              <a:t>4</a:t>
            </a:r>
            <a:endParaRPr/>
          </a:p>
        </p:txBody>
      </p:sp>
      <p:sp>
        <p:nvSpPr>
          <p:cNvPr id="16" name="CustomShape 13">
            <a:extLst>
              <a:ext uri="{FF2B5EF4-FFF2-40B4-BE49-F238E27FC236}">
                <a16:creationId xmlns:a16="http://schemas.microsoft.com/office/drawing/2014/main" id="{55C7AFFE-0BC1-7542-8C26-2CB14078A42D}"/>
              </a:ext>
            </a:extLst>
          </p:cNvPr>
          <p:cNvSpPr/>
          <p:nvPr/>
        </p:nvSpPr>
        <p:spPr>
          <a:xfrm>
            <a:off x="10487457" y="4147906"/>
            <a:ext cx="503640" cy="431640"/>
          </a:xfrm>
          <a:prstGeom prst="straightConnector1">
            <a:avLst/>
          </a:prstGeom>
          <a:solidFill>
            <a:srgbClr val="00E4A8"/>
          </a:solidFill>
          <a:ln w="19080">
            <a:solidFill>
              <a:srgbClr val="000000"/>
            </a:solidFill>
            <a:miter/>
            <a:tailEnd type="arrow" w="med" len="med"/>
          </a:ln>
        </p:spPr>
      </p:sp>
      <p:sp>
        <p:nvSpPr>
          <p:cNvPr id="17" name="CustomShape 14">
            <a:extLst>
              <a:ext uri="{FF2B5EF4-FFF2-40B4-BE49-F238E27FC236}">
                <a16:creationId xmlns:a16="http://schemas.microsoft.com/office/drawing/2014/main" id="{B075934B-6AB6-FB45-A4A4-E618ECB4BD5E}"/>
              </a:ext>
            </a:extLst>
          </p:cNvPr>
          <p:cNvSpPr/>
          <p:nvPr/>
        </p:nvSpPr>
        <p:spPr>
          <a:xfrm flipH="1">
            <a:off x="10054737" y="4147906"/>
            <a:ext cx="431640" cy="431640"/>
          </a:xfrm>
          <a:prstGeom prst="straightConnector1">
            <a:avLst/>
          </a:prstGeom>
          <a:solidFill>
            <a:srgbClr val="00E4A8"/>
          </a:solidFill>
          <a:ln w="19080">
            <a:solidFill>
              <a:srgbClr val="000000"/>
            </a:solidFill>
            <a:miter/>
            <a:tailEnd type="arrow" w="med" len="med"/>
          </a:ln>
        </p:spPr>
      </p:sp>
      <p:sp>
        <p:nvSpPr>
          <p:cNvPr id="18" name="CustomShape 15">
            <a:extLst>
              <a:ext uri="{FF2B5EF4-FFF2-40B4-BE49-F238E27FC236}">
                <a16:creationId xmlns:a16="http://schemas.microsoft.com/office/drawing/2014/main" id="{41CD3CDF-5B16-804F-B7B1-7BEC2885AB13}"/>
              </a:ext>
            </a:extLst>
          </p:cNvPr>
          <p:cNvSpPr/>
          <p:nvPr/>
        </p:nvSpPr>
        <p:spPr>
          <a:xfrm>
            <a:off x="877265" y="5941730"/>
            <a:ext cx="4248000" cy="3952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000" dirty="0">
                <a:solidFill>
                  <a:srgbClr val="000000"/>
                </a:solidFill>
                <a:latin typeface="Tahoma"/>
                <a:ea typeface="新細明體"/>
              </a:rPr>
              <a:t>(a) Postfix expression: 12H</a:t>
            </a:r>
            <a:endParaRPr dirty="0"/>
          </a:p>
        </p:txBody>
      </p:sp>
      <p:sp>
        <p:nvSpPr>
          <p:cNvPr id="19" name="CustomShape 16">
            <a:extLst>
              <a:ext uri="{FF2B5EF4-FFF2-40B4-BE49-F238E27FC236}">
                <a16:creationId xmlns:a16="http://schemas.microsoft.com/office/drawing/2014/main" id="{559E0BB0-51F1-DC4F-97ED-1DB35EA69C00}"/>
              </a:ext>
            </a:extLst>
          </p:cNvPr>
          <p:cNvSpPr/>
          <p:nvPr/>
        </p:nvSpPr>
        <p:spPr>
          <a:xfrm>
            <a:off x="6995097" y="5911850"/>
            <a:ext cx="4608000" cy="3952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000">
                <a:solidFill>
                  <a:srgbClr val="000000"/>
                </a:solidFill>
                <a:latin typeface="Tahoma"/>
                <a:ea typeface="新細明體"/>
              </a:rPr>
              <a:t>(b) Postfix expression: 34V</a:t>
            </a:r>
            <a:endParaRPr/>
          </a:p>
        </p:txBody>
      </p:sp>
      <p:sp>
        <p:nvSpPr>
          <p:cNvPr id="20" name="CustomShape 17">
            <a:extLst>
              <a:ext uri="{FF2B5EF4-FFF2-40B4-BE49-F238E27FC236}">
                <a16:creationId xmlns:a16="http://schemas.microsoft.com/office/drawing/2014/main" id="{72CD5E88-F539-B64D-B32B-58EB166D612D}"/>
              </a:ext>
            </a:extLst>
          </p:cNvPr>
          <p:cNvSpPr/>
          <p:nvPr/>
        </p:nvSpPr>
        <p:spPr>
          <a:xfrm>
            <a:off x="1381265" y="3355906"/>
            <a:ext cx="360" cy="1583640"/>
          </a:xfrm>
          <a:prstGeom prst="straightConnector1">
            <a:avLst/>
          </a:prstGeom>
          <a:solidFill>
            <a:srgbClr val="00E4A8"/>
          </a:solidFill>
          <a:ln w="28440">
            <a:solidFill>
              <a:srgbClr val="000000"/>
            </a:solidFill>
            <a:miter/>
            <a:headEnd type="arrow" w="med" len="med"/>
            <a:tailEnd type="arrow" w="med" len="med"/>
          </a:ln>
        </p:spPr>
      </p:sp>
      <p:sp>
        <p:nvSpPr>
          <p:cNvPr id="21" name="CustomShape 18">
            <a:extLst>
              <a:ext uri="{FF2B5EF4-FFF2-40B4-BE49-F238E27FC236}">
                <a16:creationId xmlns:a16="http://schemas.microsoft.com/office/drawing/2014/main" id="{A746D214-8BF6-5B43-BBB6-6471B251B9CF}"/>
              </a:ext>
            </a:extLst>
          </p:cNvPr>
          <p:cNvSpPr/>
          <p:nvPr/>
        </p:nvSpPr>
        <p:spPr>
          <a:xfrm rot="16200000">
            <a:off x="503945" y="3840826"/>
            <a:ext cx="1187280" cy="5058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>
                <a:solidFill>
                  <a:srgbClr val="000000"/>
                </a:solidFill>
                <a:latin typeface="Tahoma"/>
                <a:ea typeface="新細明體"/>
              </a:rPr>
              <a:t>H</a:t>
            </a:r>
            <a:r>
              <a:rPr lang="en-US" sz="2400" baseline="-25000">
                <a:solidFill>
                  <a:srgbClr val="000000"/>
                </a:solidFill>
                <a:latin typeface="Tahoma"/>
                <a:ea typeface="新細明體"/>
              </a:rPr>
              <a:t>12</a:t>
            </a:r>
            <a:endParaRPr/>
          </a:p>
        </p:txBody>
      </p:sp>
      <p:sp>
        <p:nvSpPr>
          <p:cNvPr id="22" name="CustomShape 19">
            <a:extLst>
              <a:ext uri="{FF2B5EF4-FFF2-40B4-BE49-F238E27FC236}">
                <a16:creationId xmlns:a16="http://schemas.microsoft.com/office/drawing/2014/main" id="{69BBDDB9-F634-8E47-BC03-6F517E63BF19}"/>
              </a:ext>
            </a:extLst>
          </p:cNvPr>
          <p:cNvSpPr/>
          <p:nvPr/>
        </p:nvSpPr>
        <p:spPr>
          <a:xfrm>
            <a:off x="1381265" y="2818818"/>
            <a:ext cx="2232000" cy="5058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00"/>
                </a:solidFill>
                <a:latin typeface="Tahoma"/>
                <a:ea typeface="新細明體"/>
              </a:rPr>
              <a:t>W</a:t>
            </a:r>
            <a:r>
              <a:rPr lang="en-US" sz="2400" baseline="-25000" dirty="0">
                <a:solidFill>
                  <a:srgbClr val="000000"/>
                </a:solidFill>
                <a:latin typeface="Tahoma"/>
                <a:ea typeface="新細明體"/>
              </a:rPr>
              <a:t>12</a:t>
            </a:r>
            <a:endParaRPr dirty="0"/>
          </a:p>
        </p:txBody>
      </p:sp>
      <p:sp>
        <p:nvSpPr>
          <p:cNvPr id="23" name="CustomShape 20">
            <a:extLst>
              <a:ext uri="{FF2B5EF4-FFF2-40B4-BE49-F238E27FC236}">
                <a16:creationId xmlns:a16="http://schemas.microsoft.com/office/drawing/2014/main" id="{4C7BFC6B-AA8C-C646-94FB-CC59B81A1834}"/>
              </a:ext>
            </a:extLst>
          </p:cNvPr>
          <p:cNvSpPr/>
          <p:nvPr/>
        </p:nvSpPr>
        <p:spPr>
          <a:xfrm>
            <a:off x="1525265" y="3283906"/>
            <a:ext cx="2016000" cy="360"/>
          </a:xfrm>
          <a:prstGeom prst="straightConnector1">
            <a:avLst/>
          </a:prstGeom>
          <a:solidFill>
            <a:srgbClr val="00E4A8"/>
          </a:solidFill>
          <a:ln w="28440">
            <a:solidFill>
              <a:srgbClr val="000000"/>
            </a:solidFill>
            <a:miter/>
            <a:headEnd type="arrow" w="med" len="med"/>
            <a:tailEnd type="arrow" w="med" len="med"/>
          </a:ln>
        </p:spPr>
      </p:sp>
      <p:sp>
        <p:nvSpPr>
          <p:cNvPr id="24" name="CustomShape 21">
            <a:extLst>
              <a:ext uri="{FF2B5EF4-FFF2-40B4-BE49-F238E27FC236}">
                <a16:creationId xmlns:a16="http://schemas.microsoft.com/office/drawing/2014/main" id="{5493866C-C1CF-C140-B8E7-E22ADBC4E98F}"/>
              </a:ext>
            </a:extLst>
          </p:cNvPr>
          <p:cNvSpPr/>
          <p:nvPr/>
        </p:nvSpPr>
        <p:spPr>
          <a:xfrm>
            <a:off x="1633625" y="5159810"/>
            <a:ext cx="2880000" cy="7830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>
                <a:solidFill>
                  <a:srgbClr val="000000"/>
                </a:solidFill>
                <a:latin typeface="Tahoma"/>
                <a:ea typeface="新細明體"/>
              </a:rPr>
              <a:t>W</a:t>
            </a:r>
            <a:r>
              <a:rPr lang="en-US" sz="2000" baseline="-25000">
                <a:solidFill>
                  <a:srgbClr val="000000"/>
                </a:solidFill>
                <a:latin typeface="Tahoma"/>
                <a:ea typeface="新細明體"/>
              </a:rPr>
              <a:t>12</a:t>
            </a:r>
            <a:r>
              <a:rPr lang="en-US" sz="2000">
                <a:solidFill>
                  <a:srgbClr val="000000"/>
                </a:solidFill>
                <a:latin typeface="Tahoma"/>
                <a:ea typeface="新細明體"/>
              </a:rPr>
              <a:t>= max(W</a:t>
            </a:r>
            <a:r>
              <a:rPr lang="en-US" sz="2000" baseline="-25000">
                <a:solidFill>
                  <a:srgbClr val="000000"/>
                </a:solidFill>
                <a:latin typeface="Tahoma"/>
                <a:ea typeface="新細明體"/>
              </a:rPr>
              <a:t>1 </a:t>
            </a:r>
            <a:r>
              <a:rPr lang="en-US" sz="2000">
                <a:solidFill>
                  <a:srgbClr val="000000"/>
                </a:solidFill>
                <a:latin typeface="Tahoma"/>
                <a:ea typeface="新細明體"/>
              </a:rPr>
              <a:t>, W</a:t>
            </a:r>
            <a:r>
              <a:rPr lang="en-US" sz="2000" baseline="-25000">
                <a:solidFill>
                  <a:srgbClr val="000000"/>
                </a:solidFill>
                <a:latin typeface="Tahoma"/>
                <a:ea typeface="新細明體"/>
              </a:rPr>
              <a:t>2</a:t>
            </a:r>
            <a:r>
              <a:rPr lang="en-US" sz="2000">
                <a:solidFill>
                  <a:srgbClr val="000000"/>
                </a:solidFill>
                <a:latin typeface="Tahoma"/>
                <a:ea typeface="新細明體"/>
              </a:rPr>
              <a:t>)</a:t>
            </a:r>
            <a:endParaRPr/>
          </a:p>
          <a:p>
            <a:pPr>
              <a:lnSpc>
                <a:spcPct val="100000"/>
              </a:lnSpc>
            </a:pPr>
            <a:r>
              <a:rPr lang="en-US" sz="2000">
                <a:solidFill>
                  <a:srgbClr val="000000"/>
                </a:solidFill>
                <a:latin typeface="Tahoma"/>
                <a:ea typeface="新細明體"/>
              </a:rPr>
              <a:t>H</a:t>
            </a:r>
            <a:r>
              <a:rPr lang="en-US" sz="2000" baseline="-25000">
                <a:solidFill>
                  <a:srgbClr val="000000"/>
                </a:solidFill>
                <a:latin typeface="Tahoma"/>
                <a:ea typeface="新細明體"/>
              </a:rPr>
              <a:t>12</a:t>
            </a:r>
            <a:r>
              <a:rPr lang="en-US" sz="2000">
                <a:solidFill>
                  <a:srgbClr val="000000"/>
                </a:solidFill>
                <a:latin typeface="Tahoma"/>
                <a:ea typeface="新細明體"/>
              </a:rPr>
              <a:t>= H</a:t>
            </a:r>
            <a:r>
              <a:rPr lang="en-US" sz="2000" baseline="-25000">
                <a:solidFill>
                  <a:srgbClr val="000000"/>
                </a:solidFill>
                <a:latin typeface="Tahoma"/>
                <a:ea typeface="新細明體"/>
              </a:rPr>
              <a:t>1</a:t>
            </a:r>
            <a:r>
              <a:rPr lang="en-US" sz="2000">
                <a:solidFill>
                  <a:srgbClr val="000000"/>
                </a:solidFill>
                <a:latin typeface="Tahoma"/>
                <a:ea typeface="新細明體"/>
              </a:rPr>
              <a:t> + H</a:t>
            </a:r>
            <a:r>
              <a:rPr lang="en-US" sz="2000" baseline="-25000">
                <a:solidFill>
                  <a:srgbClr val="000000"/>
                </a:solidFill>
                <a:latin typeface="Tahoma"/>
                <a:ea typeface="新細明體"/>
              </a:rPr>
              <a:t>2</a:t>
            </a:r>
            <a:r>
              <a:rPr lang="en-US" sz="2000">
                <a:solidFill>
                  <a:srgbClr val="000000"/>
                </a:solidFill>
                <a:latin typeface="Tahoma"/>
                <a:ea typeface="新細明體"/>
              </a:rPr>
              <a:t> </a:t>
            </a:r>
            <a:endParaRPr/>
          </a:p>
        </p:txBody>
      </p:sp>
      <p:sp>
        <p:nvSpPr>
          <p:cNvPr id="25" name="CustomShape 22">
            <a:extLst>
              <a:ext uri="{FF2B5EF4-FFF2-40B4-BE49-F238E27FC236}">
                <a16:creationId xmlns:a16="http://schemas.microsoft.com/office/drawing/2014/main" id="{E1CF8D5B-B455-084D-BAB1-0372F26BB476}"/>
              </a:ext>
            </a:extLst>
          </p:cNvPr>
          <p:cNvSpPr/>
          <p:nvPr/>
        </p:nvSpPr>
        <p:spPr>
          <a:xfrm>
            <a:off x="7822737" y="5087810"/>
            <a:ext cx="3240000" cy="7830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>
                <a:solidFill>
                  <a:srgbClr val="000000"/>
                </a:solidFill>
                <a:latin typeface="Tahoma"/>
                <a:ea typeface="新細明體"/>
              </a:rPr>
              <a:t>W</a:t>
            </a:r>
            <a:r>
              <a:rPr lang="en-US" sz="2000" baseline="-25000">
                <a:solidFill>
                  <a:srgbClr val="000000"/>
                </a:solidFill>
                <a:latin typeface="Tahoma"/>
                <a:ea typeface="新細明體"/>
              </a:rPr>
              <a:t>34</a:t>
            </a:r>
            <a:r>
              <a:rPr lang="en-US" sz="2000">
                <a:solidFill>
                  <a:srgbClr val="000000"/>
                </a:solidFill>
                <a:latin typeface="Tahoma"/>
                <a:ea typeface="新細明體"/>
              </a:rPr>
              <a:t> = W</a:t>
            </a:r>
            <a:r>
              <a:rPr lang="en-US" sz="2000" baseline="-25000">
                <a:solidFill>
                  <a:srgbClr val="000000"/>
                </a:solidFill>
                <a:latin typeface="Tahoma"/>
                <a:ea typeface="新細明體"/>
              </a:rPr>
              <a:t>3</a:t>
            </a:r>
            <a:r>
              <a:rPr lang="en-US" sz="2000">
                <a:solidFill>
                  <a:srgbClr val="000000"/>
                </a:solidFill>
                <a:latin typeface="Tahoma"/>
                <a:ea typeface="新細明體"/>
              </a:rPr>
              <a:t> + W</a:t>
            </a:r>
            <a:r>
              <a:rPr lang="en-US" sz="2000" baseline="-25000">
                <a:solidFill>
                  <a:srgbClr val="000000"/>
                </a:solidFill>
                <a:latin typeface="Tahoma"/>
                <a:ea typeface="新細明體"/>
              </a:rPr>
              <a:t>4</a:t>
            </a:r>
            <a:endParaRPr/>
          </a:p>
          <a:p>
            <a:pPr>
              <a:lnSpc>
                <a:spcPct val="100000"/>
              </a:lnSpc>
            </a:pPr>
            <a:r>
              <a:rPr lang="en-US" sz="2000">
                <a:solidFill>
                  <a:srgbClr val="000000"/>
                </a:solidFill>
                <a:latin typeface="Tahoma"/>
                <a:ea typeface="新細明體"/>
              </a:rPr>
              <a:t>H</a:t>
            </a:r>
            <a:r>
              <a:rPr lang="en-US" sz="2000" baseline="-25000">
                <a:solidFill>
                  <a:srgbClr val="000000"/>
                </a:solidFill>
                <a:latin typeface="Tahoma"/>
                <a:ea typeface="新細明體"/>
              </a:rPr>
              <a:t>34</a:t>
            </a:r>
            <a:r>
              <a:rPr lang="en-US" sz="2000">
                <a:solidFill>
                  <a:srgbClr val="000000"/>
                </a:solidFill>
                <a:latin typeface="Tahoma"/>
                <a:ea typeface="新細明體"/>
              </a:rPr>
              <a:t> = max(H</a:t>
            </a:r>
            <a:r>
              <a:rPr lang="en-US" sz="2000" baseline="-25000">
                <a:solidFill>
                  <a:srgbClr val="000000"/>
                </a:solidFill>
                <a:latin typeface="Tahoma"/>
                <a:ea typeface="新細明體"/>
              </a:rPr>
              <a:t>3</a:t>
            </a:r>
            <a:r>
              <a:rPr lang="en-US" sz="2000">
                <a:solidFill>
                  <a:srgbClr val="000000"/>
                </a:solidFill>
                <a:latin typeface="Tahoma"/>
                <a:ea typeface="新細明體"/>
              </a:rPr>
              <a:t> , H</a:t>
            </a:r>
            <a:r>
              <a:rPr lang="en-US" sz="2000" baseline="-25000">
                <a:solidFill>
                  <a:srgbClr val="000000"/>
                </a:solidFill>
                <a:latin typeface="Tahoma"/>
                <a:ea typeface="新細明體"/>
              </a:rPr>
              <a:t>4</a:t>
            </a:r>
            <a:r>
              <a:rPr lang="en-US" sz="2000">
                <a:solidFill>
                  <a:srgbClr val="000000"/>
                </a:solidFill>
                <a:latin typeface="Tahoma"/>
                <a:ea typeface="新細明體"/>
              </a:rPr>
              <a:t>) </a:t>
            </a:r>
            <a:endParaRPr/>
          </a:p>
        </p:txBody>
      </p:sp>
      <p:sp>
        <p:nvSpPr>
          <p:cNvPr id="26" name="CustomShape 23">
            <a:extLst>
              <a:ext uri="{FF2B5EF4-FFF2-40B4-BE49-F238E27FC236}">
                <a16:creationId xmlns:a16="http://schemas.microsoft.com/office/drawing/2014/main" id="{F292BE95-A6A3-7C43-AD44-BC9218A61F03}"/>
              </a:ext>
            </a:extLst>
          </p:cNvPr>
          <p:cNvSpPr/>
          <p:nvPr/>
        </p:nvSpPr>
        <p:spPr>
          <a:xfrm>
            <a:off x="7499097" y="4003906"/>
            <a:ext cx="360" cy="935640"/>
          </a:xfrm>
          <a:prstGeom prst="straightConnector1">
            <a:avLst/>
          </a:prstGeom>
          <a:solidFill>
            <a:srgbClr val="00E4A8"/>
          </a:solidFill>
          <a:ln w="28440">
            <a:solidFill>
              <a:srgbClr val="000000"/>
            </a:solidFill>
            <a:miter/>
            <a:headEnd type="arrow" w="med" len="med"/>
            <a:tailEnd type="arrow" w="med" len="med"/>
          </a:ln>
        </p:spPr>
      </p:sp>
      <p:sp>
        <p:nvSpPr>
          <p:cNvPr id="27" name="CustomShape 24">
            <a:extLst>
              <a:ext uri="{FF2B5EF4-FFF2-40B4-BE49-F238E27FC236}">
                <a16:creationId xmlns:a16="http://schemas.microsoft.com/office/drawing/2014/main" id="{F060646F-88DA-8A45-8EAB-1A6319B0FA5F}"/>
              </a:ext>
            </a:extLst>
          </p:cNvPr>
          <p:cNvSpPr/>
          <p:nvPr/>
        </p:nvSpPr>
        <p:spPr>
          <a:xfrm rot="16200000">
            <a:off x="6582177" y="4197946"/>
            <a:ext cx="1187280" cy="5058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>
                <a:solidFill>
                  <a:srgbClr val="000000"/>
                </a:solidFill>
                <a:latin typeface="Tahoma"/>
                <a:ea typeface="新細明體"/>
              </a:rPr>
              <a:t>H</a:t>
            </a:r>
            <a:r>
              <a:rPr lang="en-US" sz="2400" baseline="-25000">
                <a:solidFill>
                  <a:srgbClr val="000000"/>
                </a:solidFill>
                <a:latin typeface="Tahoma"/>
                <a:ea typeface="新細明體"/>
              </a:rPr>
              <a:t>34</a:t>
            </a:r>
            <a:endParaRPr/>
          </a:p>
        </p:txBody>
      </p:sp>
      <p:sp>
        <p:nvSpPr>
          <p:cNvPr id="28" name="CustomShape 25">
            <a:extLst>
              <a:ext uri="{FF2B5EF4-FFF2-40B4-BE49-F238E27FC236}">
                <a16:creationId xmlns:a16="http://schemas.microsoft.com/office/drawing/2014/main" id="{BE2775CF-3A71-6D4B-9FB8-57C264D011C3}"/>
              </a:ext>
            </a:extLst>
          </p:cNvPr>
          <p:cNvSpPr/>
          <p:nvPr/>
        </p:nvSpPr>
        <p:spPr>
          <a:xfrm>
            <a:off x="7499097" y="3427906"/>
            <a:ext cx="2232000" cy="5058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>
                <a:solidFill>
                  <a:srgbClr val="000000"/>
                </a:solidFill>
                <a:latin typeface="Tahoma"/>
                <a:ea typeface="新細明體"/>
              </a:rPr>
              <a:t>W</a:t>
            </a:r>
            <a:r>
              <a:rPr lang="en-US" sz="2400" baseline="-25000">
                <a:solidFill>
                  <a:srgbClr val="000000"/>
                </a:solidFill>
                <a:latin typeface="Tahoma"/>
                <a:ea typeface="新細明體"/>
              </a:rPr>
              <a:t>34</a:t>
            </a:r>
            <a:endParaRPr/>
          </a:p>
        </p:txBody>
      </p:sp>
      <p:sp>
        <p:nvSpPr>
          <p:cNvPr id="29" name="CustomShape 26">
            <a:extLst>
              <a:ext uri="{FF2B5EF4-FFF2-40B4-BE49-F238E27FC236}">
                <a16:creationId xmlns:a16="http://schemas.microsoft.com/office/drawing/2014/main" id="{F30F98CE-9CDA-8745-9B1D-020859F5D825}"/>
              </a:ext>
            </a:extLst>
          </p:cNvPr>
          <p:cNvSpPr/>
          <p:nvPr/>
        </p:nvSpPr>
        <p:spPr>
          <a:xfrm>
            <a:off x="7643097" y="3931906"/>
            <a:ext cx="2016000" cy="360"/>
          </a:xfrm>
          <a:prstGeom prst="straightConnector1">
            <a:avLst/>
          </a:prstGeom>
          <a:solidFill>
            <a:srgbClr val="00E4A8"/>
          </a:solidFill>
          <a:ln w="28440">
            <a:solidFill>
              <a:srgbClr val="000000"/>
            </a:solidFill>
            <a:miter/>
            <a:headEnd type="arrow" w="med" len="med"/>
            <a:tailEnd type="arrow" w="med" len="med"/>
          </a:ln>
        </p:spPr>
      </p:sp>
    </p:spTree>
    <p:extLst>
      <p:ext uri="{BB962C8B-B14F-4D97-AF65-F5344CB8AC3E}">
        <p14:creationId xmlns:p14="http://schemas.microsoft.com/office/powerpoint/2010/main" val="24034825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5C4B4B-63F7-054F-B87D-10AC412CC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Recover Area Recursively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E41430-77B4-2348-93AA-BA9C8008F5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Binary operator: V and H</a:t>
            </a:r>
          </a:p>
          <a:p>
            <a:pPr lvl="1"/>
            <a:r>
              <a:rPr lang="en-US" dirty="0"/>
              <a:t>V: </a:t>
            </a:r>
            <a:r>
              <a:rPr lang="en-US" sz="2400" dirty="0">
                <a:latin typeface="Arial"/>
                <a:ea typeface="新細明體"/>
              </a:rPr>
              <a:t>maximum on width and summation on height</a:t>
            </a:r>
            <a:endParaRPr lang="en-US" dirty="0"/>
          </a:p>
          <a:p>
            <a:pPr lvl="1"/>
            <a:r>
              <a:rPr lang="en-US" dirty="0"/>
              <a:t>H: </a:t>
            </a:r>
            <a:r>
              <a:rPr lang="en-US" sz="2400" dirty="0">
                <a:latin typeface="Arial"/>
                <a:ea typeface="新細明體"/>
              </a:rPr>
              <a:t>maximum on height and summation on width </a:t>
            </a:r>
            <a:endParaRPr lang="en-US" dirty="0"/>
          </a:p>
          <a:p>
            <a:endParaRPr lang="en-US" dirty="0"/>
          </a:p>
        </p:txBody>
      </p:sp>
      <p:sp>
        <p:nvSpPr>
          <p:cNvPr id="4" name="CustomShape 1">
            <a:extLst>
              <a:ext uri="{FF2B5EF4-FFF2-40B4-BE49-F238E27FC236}">
                <a16:creationId xmlns:a16="http://schemas.microsoft.com/office/drawing/2014/main" id="{96AC8730-6562-5D4E-B3E3-0D320873051D}"/>
              </a:ext>
            </a:extLst>
          </p:cNvPr>
          <p:cNvSpPr/>
          <p:nvPr/>
        </p:nvSpPr>
        <p:spPr>
          <a:xfrm>
            <a:off x="1558020" y="4199552"/>
            <a:ext cx="2016000" cy="791640"/>
          </a:xfrm>
          <a:prstGeom prst="rect">
            <a:avLst/>
          </a:prstGeom>
          <a:noFill/>
          <a:ln w="9360">
            <a:solidFill>
              <a:srgbClr val="000000"/>
            </a:solidFill>
            <a:miter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2400">
                <a:solidFill>
                  <a:srgbClr val="000000"/>
                </a:solidFill>
                <a:latin typeface="Tahoma"/>
                <a:ea typeface="新細明體"/>
              </a:rPr>
              <a:t>1</a:t>
            </a:r>
            <a:endParaRPr/>
          </a:p>
        </p:txBody>
      </p:sp>
      <p:sp>
        <p:nvSpPr>
          <p:cNvPr id="5" name="CustomShape 2">
            <a:extLst>
              <a:ext uri="{FF2B5EF4-FFF2-40B4-BE49-F238E27FC236}">
                <a16:creationId xmlns:a16="http://schemas.microsoft.com/office/drawing/2014/main" id="{D4DFD327-4243-594A-B4EB-51DB8ADAF95D}"/>
              </a:ext>
            </a:extLst>
          </p:cNvPr>
          <p:cNvSpPr/>
          <p:nvPr/>
        </p:nvSpPr>
        <p:spPr>
          <a:xfrm>
            <a:off x="1558020" y="3407552"/>
            <a:ext cx="1223640" cy="791640"/>
          </a:xfrm>
          <a:prstGeom prst="rect">
            <a:avLst/>
          </a:prstGeom>
          <a:noFill/>
          <a:ln w="9360">
            <a:solidFill>
              <a:srgbClr val="000000"/>
            </a:solidFill>
            <a:miter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2400">
                <a:solidFill>
                  <a:srgbClr val="000000"/>
                </a:solidFill>
                <a:latin typeface="Tahoma"/>
                <a:ea typeface="新細明體"/>
              </a:rPr>
              <a:t>2</a:t>
            </a:r>
            <a:endParaRPr/>
          </a:p>
        </p:txBody>
      </p:sp>
      <p:sp>
        <p:nvSpPr>
          <p:cNvPr id="6" name="CustomShape 3">
            <a:extLst>
              <a:ext uri="{FF2B5EF4-FFF2-40B4-BE49-F238E27FC236}">
                <a16:creationId xmlns:a16="http://schemas.microsoft.com/office/drawing/2014/main" id="{2BFC7A63-75BE-4148-AA9E-A38770F3092D}"/>
              </a:ext>
            </a:extLst>
          </p:cNvPr>
          <p:cNvSpPr/>
          <p:nvPr/>
        </p:nvSpPr>
        <p:spPr>
          <a:xfrm>
            <a:off x="6490380" y="3839552"/>
            <a:ext cx="359640" cy="359640"/>
          </a:xfrm>
          <a:prstGeom prst="ellipse">
            <a:avLst/>
          </a:prstGeom>
          <a:noFill/>
          <a:ln w="9360">
            <a:solidFill>
              <a:srgbClr val="000000"/>
            </a:solidFill>
            <a:miter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2400">
                <a:solidFill>
                  <a:srgbClr val="000000"/>
                </a:solidFill>
                <a:latin typeface="Tahoma"/>
                <a:ea typeface="新細明體"/>
              </a:rPr>
              <a:t>H</a:t>
            </a:r>
            <a:endParaRPr/>
          </a:p>
        </p:txBody>
      </p:sp>
      <p:sp>
        <p:nvSpPr>
          <p:cNvPr id="7" name="CustomShape 4">
            <a:extLst>
              <a:ext uri="{FF2B5EF4-FFF2-40B4-BE49-F238E27FC236}">
                <a16:creationId xmlns:a16="http://schemas.microsoft.com/office/drawing/2014/main" id="{1CF3565E-53CC-F94B-8535-486220F3AF97}"/>
              </a:ext>
            </a:extLst>
          </p:cNvPr>
          <p:cNvSpPr/>
          <p:nvPr/>
        </p:nvSpPr>
        <p:spPr>
          <a:xfrm>
            <a:off x="6058380" y="4631552"/>
            <a:ext cx="359640" cy="359640"/>
          </a:xfrm>
          <a:prstGeom prst="ellipse">
            <a:avLst/>
          </a:prstGeom>
          <a:noFill/>
          <a:ln w="9360">
            <a:solidFill>
              <a:srgbClr val="000000"/>
            </a:solidFill>
            <a:miter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2400">
                <a:solidFill>
                  <a:srgbClr val="000000"/>
                </a:solidFill>
                <a:latin typeface="Tahoma"/>
                <a:ea typeface="新細明體"/>
              </a:rPr>
              <a:t>1</a:t>
            </a:r>
            <a:endParaRPr/>
          </a:p>
        </p:txBody>
      </p:sp>
      <p:sp>
        <p:nvSpPr>
          <p:cNvPr id="8" name="CustomShape 5">
            <a:extLst>
              <a:ext uri="{FF2B5EF4-FFF2-40B4-BE49-F238E27FC236}">
                <a16:creationId xmlns:a16="http://schemas.microsoft.com/office/drawing/2014/main" id="{804694A9-513B-C44A-BFA3-9182E7A57F0F}"/>
              </a:ext>
            </a:extLst>
          </p:cNvPr>
          <p:cNvSpPr/>
          <p:nvPr/>
        </p:nvSpPr>
        <p:spPr>
          <a:xfrm>
            <a:off x="6922740" y="4631552"/>
            <a:ext cx="359640" cy="359640"/>
          </a:xfrm>
          <a:prstGeom prst="ellipse">
            <a:avLst/>
          </a:prstGeom>
          <a:noFill/>
          <a:ln w="9360">
            <a:solidFill>
              <a:srgbClr val="000000"/>
            </a:solidFill>
            <a:miter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2400">
                <a:solidFill>
                  <a:srgbClr val="000000"/>
                </a:solidFill>
                <a:latin typeface="Tahoma"/>
                <a:ea typeface="新細明體"/>
              </a:rPr>
              <a:t>2</a:t>
            </a:r>
            <a:endParaRPr/>
          </a:p>
        </p:txBody>
      </p:sp>
      <p:sp>
        <p:nvSpPr>
          <p:cNvPr id="9" name="CustomShape 6">
            <a:extLst>
              <a:ext uri="{FF2B5EF4-FFF2-40B4-BE49-F238E27FC236}">
                <a16:creationId xmlns:a16="http://schemas.microsoft.com/office/drawing/2014/main" id="{8155F044-5E52-FB4F-91C0-09C0E5DA8B60}"/>
              </a:ext>
            </a:extLst>
          </p:cNvPr>
          <p:cNvSpPr/>
          <p:nvPr/>
        </p:nvSpPr>
        <p:spPr>
          <a:xfrm flipH="1">
            <a:off x="6237660" y="4199552"/>
            <a:ext cx="431640" cy="431640"/>
          </a:xfrm>
          <a:prstGeom prst="straightConnector1">
            <a:avLst/>
          </a:prstGeom>
          <a:solidFill>
            <a:srgbClr val="00E4A8"/>
          </a:solidFill>
          <a:ln w="19080">
            <a:solidFill>
              <a:srgbClr val="000000"/>
            </a:solidFill>
            <a:miter/>
            <a:tailEnd type="arrow" w="med" len="med"/>
          </a:ln>
        </p:spPr>
      </p:sp>
      <p:sp>
        <p:nvSpPr>
          <p:cNvPr id="10" name="CustomShape 7">
            <a:extLst>
              <a:ext uri="{FF2B5EF4-FFF2-40B4-BE49-F238E27FC236}">
                <a16:creationId xmlns:a16="http://schemas.microsoft.com/office/drawing/2014/main" id="{C9AF7818-2CEF-3941-85EC-35E698C65752}"/>
              </a:ext>
            </a:extLst>
          </p:cNvPr>
          <p:cNvSpPr/>
          <p:nvPr/>
        </p:nvSpPr>
        <p:spPr>
          <a:xfrm>
            <a:off x="6670380" y="4199552"/>
            <a:ext cx="431640" cy="431640"/>
          </a:xfrm>
          <a:prstGeom prst="straightConnector1">
            <a:avLst/>
          </a:prstGeom>
          <a:solidFill>
            <a:srgbClr val="00E4A8"/>
          </a:solidFill>
          <a:ln w="19080">
            <a:solidFill>
              <a:srgbClr val="000000"/>
            </a:solidFill>
            <a:miter/>
            <a:tailEnd type="arrow" w="med" len="med"/>
          </a:ln>
        </p:spPr>
      </p:sp>
      <p:sp>
        <p:nvSpPr>
          <p:cNvPr id="11" name="CustomShape 8">
            <a:extLst>
              <a:ext uri="{FF2B5EF4-FFF2-40B4-BE49-F238E27FC236}">
                <a16:creationId xmlns:a16="http://schemas.microsoft.com/office/drawing/2014/main" id="{4E60239F-9AB1-D54C-9527-1E4854CFA913}"/>
              </a:ext>
            </a:extLst>
          </p:cNvPr>
          <p:cNvSpPr/>
          <p:nvPr/>
        </p:nvSpPr>
        <p:spPr>
          <a:xfrm>
            <a:off x="3574380" y="4199552"/>
            <a:ext cx="1007640" cy="791640"/>
          </a:xfrm>
          <a:prstGeom prst="rect">
            <a:avLst/>
          </a:prstGeom>
          <a:noFill/>
          <a:ln w="9360">
            <a:solidFill>
              <a:srgbClr val="000000"/>
            </a:solidFill>
            <a:miter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2400">
                <a:solidFill>
                  <a:srgbClr val="000000"/>
                </a:solidFill>
                <a:latin typeface="Tahoma"/>
                <a:ea typeface="新細明體"/>
              </a:rPr>
              <a:t>3</a:t>
            </a:r>
            <a:endParaRPr/>
          </a:p>
        </p:txBody>
      </p:sp>
      <p:sp>
        <p:nvSpPr>
          <p:cNvPr id="12" name="CustomShape 9">
            <a:extLst>
              <a:ext uri="{FF2B5EF4-FFF2-40B4-BE49-F238E27FC236}">
                <a16:creationId xmlns:a16="http://schemas.microsoft.com/office/drawing/2014/main" id="{967FAD63-D176-E74E-A0B8-0D36153A5EA7}"/>
              </a:ext>
            </a:extLst>
          </p:cNvPr>
          <p:cNvSpPr/>
          <p:nvPr/>
        </p:nvSpPr>
        <p:spPr>
          <a:xfrm>
            <a:off x="4582380" y="4415552"/>
            <a:ext cx="1007640" cy="575640"/>
          </a:xfrm>
          <a:prstGeom prst="rect">
            <a:avLst/>
          </a:prstGeom>
          <a:noFill/>
          <a:ln w="9360">
            <a:solidFill>
              <a:srgbClr val="000000"/>
            </a:solidFill>
            <a:miter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2400">
                <a:solidFill>
                  <a:srgbClr val="000000"/>
                </a:solidFill>
                <a:latin typeface="Tahoma"/>
                <a:ea typeface="新細明體"/>
              </a:rPr>
              <a:t>4</a:t>
            </a:r>
            <a:endParaRPr/>
          </a:p>
        </p:txBody>
      </p:sp>
      <p:sp>
        <p:nvSpPr>
          <p:cNvPr id="13" name="CustomShape 10">
            <a:extLst>
              <a:ext uri="{FF2B5EF4-FFF2-40B4-BE49-F238E27FC236}">
                <a16:creationId xmlns:a16="http://schemas.microsoft.com/office/drawing/2014/main" id="{318F7D18-38E9-4947-AA56-C07F02C9A103}"/>
              </a:ext>
            </a:extLst>
          </p:cNvPr>
          <p:cNvSpPr/>
          <p:nvPr/>
        </p:nvSpPr>
        <p:spPr>
          <a:xfrm>
            <a:off x="7966740" y="3839552"/>
            <a:ext cx="359640" cy="359640"/>
          </a:xfrm>
          <a:prstGeom prst="ellipse">
            <a:avLst/>
          </a:prstGeom>
          <a:noFill/>
          <a:ln w="9360">
            <a:solidFill>
              <a:srgbClr val="000000"/>
            </a:solidFill>
            <a:miter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00"/>
                </a:solidFill>
                <a:latin typeface="Tahoma"/>
                <a:ea typeface="新細明體"/>
              </a:rPr>
              <a:t>V</a:t>
            </a:r>
            <a:endParaRPr dirty="0"/>
          </a:p>
        </p:txBody>
      </p:sp>
      <p:sp>
        <p:nvSpPr>
          <p:cNvPr id="14" name="CustomShape 11">
            <a:extLst>
              <a:ext uri="{FF2B5EF4-FFF2-40B4-BE49-F238E27FC236}">
                <a16:creationId xmlns:a16="http://schemas.microsoft.com/office/drawing/2014/main" id="{62612FB3-6493-6143-9A19-EEC7ACE87479}"/>
              </a:ext>
            </a:extLst>
          </p:cNvPr>
          <p:cNvSpPr/>
          <p:nvPr/>
        </p:nvSpPr>
        <p:spPr>
          <a:xfrm>
            <a:off x="7534740" y="4631552"/>
            <a:ext cx="359640" cy="359640"/>
          </a:xfrm>
          <a:prstGeom prst="ellipse">
            <a:avLst/>
          </a:prstGeom>
          <a:noFill/>
          <a:ln w="9360">
            <a:solidFill>
              <a:srgbClr val="000000"/>
            </a:solidFill>
            <a:miter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2400">
                <a:solidFill>
                  <a:srgbClr val="000000"/>
                </a:solidFill>
                <a:latin typeface="Tahoma"/>
                <a:ea typeface="新細明體"/>
              </a:rPr>
              <a:t>3</a:t>
            </a:r>
            <a:endParaRPr/>
          </a:p>
        </p:txBody>
      </p:sp>
      <p:sp>
        <p:nvSpPr>
          <p:cNvPr id="15" name="CustomShape 12">
            <a:extLst>
              <a:ext uri="{FF2B5EF4-FFF2-40B4-BE49-F238E27FC236}">
                <a16:creationId xmlns:a16="http://schemas.microsoft.com/office/drawing/2014/main" id="{0F78A97F-5100-1146-9169-6B8298DF03DF}"/>
              </a:ext>
            </a:extLst>
          </p:cNvPr>
          <p:cNvSpPr/>
          <p:nvPr/>
        </p:nvSpPr>
        <p:spPr>
          <a:xfrm>
            <a:off x="8470740" y="4631552"/>
            <a:ext cx="359640" cy="359640"/>
          </a:xfrm>
          <a:prstGeom prst="ellipse">
            <a:avLst/>
          </a:prstGeom>
          <a:noFill/>
          <a:ln w="9360">
            <a:solidFill>
              <a:srgbClr val="000000"/>
            </a:solidFill>
            <a:miter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2400">
                <a:solidFill>
                  <a:srgbClr val="000000"/>
                </a:solidFill>
                <a:latin typeface="Tahoma"/>
                <a:ea typeface="新細明體"/>
              </a:rPr>
              <a:t>4</a:t>
            </a:r>
            <a:endParaRPr/>
          </a:p>
        </p:txBody>
      </p:sp>
      <p:sp>
        <p:nvSpPr>
          <p:cNvPr id="16" name="CustomShape 13">
            <a:extLst>
              <a:ext uri="{FF2B5EF4-FFF2-40B4-BE49-F238E27FC236}">
                <a16:creationId xmlns:a16="http://schemas.microsoft.com/office/drawing/2014/main" id="{01539805-B11D-3440-95D9-5F9CCDCE5381}"/>
              </a:ext>
            </a:extLst>
          </p:cNvPr>
          <p:cNvSpPr/>
          <p:nvPr/>
        </p:nvSpPr>
        <p:spPr>
          <a:xfrm>
            <a:off x="8146740" y="4199552"/>
            <a:ext cx="503640" cy="431640"/>
          </a:xfrm>
          <a:prstGeom prst="straightConnector1">
            <a:avLst/>
          </a:prstGeom>
          <a:solidFill>
            <a:srgbClr val="00E4A8"/>
          </a:solidFill>
          <a:ln w="19080">
            <a:solidFill>
              <a:srgbClr val="000000"/>
            </a:solidFill>
            <a:miter/>
            <a:tailEnd type="arrow" w="med" len="med"/>
          </a:ln>
        </p:spPr>
      </p:sp>
      <p:sp>
        <p:nvSpPr>
          <p:cNvPr id="17" name="CustomShape 14">
            <a:extLst>
              <a:ext uri="{FF2B5EF4-FFF2-40B4-BE49-F238E27FC236}">
                <a16:creationId xmlns:a16="http://schemas.microsoft.com/office/drawing/2014/main" id="{20D44259-781C-C545-9A34-30517FD5A7D5}"/>
              </a:ext>
            </a:extLst>
          </p:cNvPr>
          <p:cNvSpPr/>
          <p:nvPr/>
        </p:nvSpPr>
        <p:spPr>
          <a:xfrm flipH="1">
            <a:off x="7714020" y="4199552"/>
            <a:ext cx="431640" cy="431640"/>
          </a:xfrm>
          <a:prstGeom prst="straightConnector1">
            <a:avLst/>
          </a:prstGeom>
          <a:solidFill>
            <a:srgbClr val="00E4A8"/>
          </a:solidFill>
          <a:ln w="19080">
            <a:solidFill>
              <a:srgbClr val="000000"/>
            </a:solidFill>
            <a:miter/>
            <a:tailEnd type="arrow" w="med" len="med"/>
          </a:ln>
        </p:spPr>
      </p:sp>
      <p:sp>
        <p:nvSpPr>
          <p:cNvPr id="18" name="CustomShape 15">
            <a:extLst>
              <a:ext uri="{FF2B5EF4-FFF2-40B4-BE49-F238E27FC236}">
                <a16:creationId xmlns:a16="http://schemas.microsoft.com/office/drawing/2014/main" id="{87CE0AB6-DCA6-E642-BF8B-41ED21A23101}"/>
              </a:ext>
            </a:extLst>
          </p:cNvPr>
          <p:cNvSpPr/>
          <p:nvPr/>
        </p:nvSpPr>
        <p:spPr>
          <a:xfrm>
            <a:off x="7174740" y="3047552"/>
            <a:ext cx="359640" cy="359640"/>
          </a:xfrm>
          <a:prstGeom prst="ellipse">
            <a:avLst/>
          </a:prstGeom>
          <a:noFill/>
          <a:ln w="9360">
            <a:solidFill>
              <a:srgbClr val="000000"/>
            </a:solidFill>
            <a:miter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2400">
                <a:solidFill>
                  <a:srgbClr val="000000"/>
                </a:solidFill>
                <a:latin typeface="Tahoma"/>
                <a:ea typeface="新細明體"/>
              </a:rPr>
              <a:t>V</a:t>
            </a:r>
            <a:endParaRPr/>
          </a:p>
        </p:txBody>
      </p:sp>
      <p:sp>
        <p:nvSpPr>
          <p:cNvPr id="19" name="CustomShape 16">
            <a:extLst>
              <a:ext uri="{FF2B5EF4-FFF2-40B4-BE49-F238E27FC236}">
                <a16:creationId xmlns:a16="http://schemas.microsoft.com/office/drawing/2014/main" id="{AD023080-F4D5-024A-8EC1-EE06EFFCC11D}"/>
              </a:ext>
            </a:extLst>
          </p:cNvPr>
          <p:cNvSpPr/>
          <p:nvPr/>
        </p:nvSpPr>
        <p:spPr>
          <a:xfrm flipH="1">
            <a:off x="6669660" y="3407552"/>
            <a:ext cx="683640" cy="431640"/>
          </a:xfrm>
          <a:prstGeom prst="straightConnector1">
            <a:avLst/>
          </a:prstGeom>
          <a:solidFill>
            <a:srgbClr val="00E4A8"/>
          </a:solidFill>
          <a:ln w="19080">
            <a:solidFill>
              <a:srgbClr val="000000"/>
            </a:solidFill>
            <a:miter/>
            <a:tailEnd type="arrow" w="med" len="med"/>
          </a:ln>
        </p:spPr>
      </p:sp>
      <p:sp>
        <p:nvSpPr>
          <p:cNvPr id="20" name="CustomShape 17">
            <a:extLst>
              <a:ext uri="{FF2B5EF4-FFF2-40B4-BE49-F238E27FC236}">
                <a16:creationId xmlns:a16="http://schemas.microsoft.com/office/drawing/2014/main" id="{8973CE1C-922D-6A4B-8B29-A75274F22EF4}"/>
              </a:ext>
            </a:extLst>
          </p:cNvPr>
          <p:cNvSpPr/>
          <p:nvPr/>
        </p:nvSpPr>
        <p:spPr>
          <a:xfrm>
            <a:off x="7354740" y="3407552"/>
            <a:ext cx="791640" cy="431640"/>
          </a:xfrm>
          <a:prstGeom prst="straightConnector1">
            <a:avLst/>
          </a:prstGeom>
          <a:solidFill>
            <a:srgbClr val="00E4A8"/>
          </a:solidFill>
          <a:ln w="19080">
            <a:solidFill>
              <a:srgbClr val="000000"/>
            </a:solidFill>
            <a:miter/>
            <a:tailEnd type="arrow" w="med" len="med"/>
          </a:ln>
        </p:spPr>
      </p:sp>
      <p:sp>
        <p:nvSpPr>
          <p:cNvPr id="21" name="CustomShape 18">
            <a:extLst>
              <a:ext uri="{FF2B5EF4-FFF2-40B4-BE49-F238E27FC236}">
                <a16:creationId xmlns:a16="http://schemas.microsoft.com/office/drawing/2014/main" id="{923747D0-A742-4245-B5BF-AC219266DBAC}"/>
              </a:ext>
            </a:extLst>
          </p:cNvPr>
          <p:cNvSpPr/>
          <p:nvPr/>
        </p:nvSpPr>
        <p:spPr>
          <a:xfrm>
            <a:off x="1414020" y="3407552"/>
            <a:ext cx="360" cy="1583640"/>
          </a:xfrm>
          <a:prstGeom prst="straightConnector1">
            <a:avLst/>
          </a:prstGeom>
          <a:solidFill>
            <a:srgbClr val="00E4A8"/>
          </a:solidFill>
          <a:ln w="28440">
            <a:solidFill>
              <a:srgbClr val="000000"/>
            </a:solidFill>
            <a:miter/>
            <a:headEnd type="arrow" w="med" len="med"/>
            <a:tailEnd type="arrow" w="med" len="med"/>
          </a:ln>
        </p:spPr>
      </p:sp>
      <p:sp>
        <p:nvSpPr>
          <p:cNvPr id="22" name="CustomShape 19">
            <a:extLst>
              <a:ext uri="{FF2B5EF4-FFF2-40B4-BE49-F238E27FC236}">
                <a16:creationId xmlns:a16="http://schemas.microsoft.com/office/drawing/2014/main" id="{227546BB-1049-A742-830C-526E00678FDF}"/>
              </a:ext>
            </a:extLst>
          </p:cNvPr>
          <p:cNvSpPr/>
          <p:nvPr/>
        </p:nvSpPr>
        <p:spPr>
          <a:xfrm rot="16200000">
            <a:off x="497460" y="3892472"/>
            <a:ext cx="1187280" cy="5058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>
                <a:solidFill>
                  <a:srgbClr val="000000"/>
                </a:solidFill>
                <a:latin typeface="Tahoma"/>
                <a:ea typeface="新細明體"/>
              </a:rPr>
              <a:t>H</a:t>
            </a:r>
            <a:r>
              <a:rPr lang="en-US" sz="2400" baseline="-25000">
                <a:solidFill>
                  <a:srgbClr val="000000"/>
                </a:solidFill>
                <a:latin typeface="Tahoma"/>
                <a:ea typeface="新細明體"/>
              </a:rPr>
              <a:t>1234</a:t>
            </a:r>
            <a:endParaRPr/>
          </a:p>
        </p:txBody>
      </p:sp>
      <p:sp>
        <p:nvSpPr>
          <p:cNvPr id="23" name="CustomShape 20">
            <a:extLst>
              <a:ext uri="{FF2B5EF4-FFF2-40B4-BE49-F238E27FC236}">
                <a16:creationId xmlns:a16="http://schemas.microsoft.com/office/drawing/2014/main" id="{75BBBCB8-D4F4-3B45-8DCD-6EE8CFBFB189}"/>
              </a:ext>
            </a:extLst>
          </p:cNvPr>
          <p:cNvSpPr/>
          <p:nvPr/>
        </p:nvSpPr>
        <p:spPr>
          <a:xfrm>
            <a:off x="1414020" y="2831552"/>
            <a:ext cx="4176000" cy="5058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>
                <a:solidFill>
                  <a:srgbClr val="000000"/>
                </a:solidFill>
                <a:latin typeface="Tahoma"/>
                <a:ea typeface="新細明體"/>
              </a:rPr>
              <a:t>W</a:t>
            </a:r>
            <a:r>
              <a:rPr lang="en-US" sz="2400" baseline="-25000">
                <a:solidFill>
                  <a:srgbClr val="000000"/>
                </a:solidFill>
                <a:latin typeface="Tahoma"/>
                <a:ea typeface="新細明體"/>
              </a:rPr>
              <a:t>1234</a:t>
            </a:r>
            <a:endParaRPr/>
          </a:p>
        </p:txBody>
      </p:sp>
      <p:sp>
        <p:nvSpPr>
          <p:cNvPr id="24" name="CustomShape 21">
            <a:extLst>
              <a:ext uri="{FF2B5EF4-FFF2-40B4-BE49-F238E27FC236}">
                <a16:creationId xmlns:a16="http://schemas.microsoft.com/office/drawing/2014/main" id="{18DB3606-AA7D-A74C-B39A-3D96344DDF29}"/>
              </a:ext>
            </a:extLst>
          </p:cNvPr>
          <p:cNvSpPr/>
          <p:nvPr/>
        </p:nvSpPr>
        <p:spPr>
          <a:xfrm>
            <a:off x="1558020" y="3335552"/>
            <a:ext cx="4032000" cy="360"/>
          </a:xfrm>
          <a:prstGeom prst="straightConnector1">
            <a:avLst/>
          </a:prstGeom>
          <a:solidFill>
            <a:srgbClr val="00E4A8"/>
          </a:solidFill>
          <a:ln w="28440">
            <a:solidFill>
              <a:srgbClr val="000000"/>
            </a:solidFill>
            <a:miter/>
            <a:headEnd type="arrow" w="med" len="med"/>
            <a:tailEnd type="arrow" w="med" len="med"/>
          </a:ln>
        </p:spPr>
      </p:sp>
      <p:sp>
        <p:nvSpPr>
          <p:cNvPr id="25" name="CustomShape 22">
            <a:extLst>
              <a:ext uri="{FF2B5EF4-FFF2-40B4-BE49-F238E27FC236}">
                <a16:creationId xmlns:a16="http://schemas.microsoft.com/office/drawing/2014/main" id="{8BE98EF2-B655-034B-90F2-17755743FAE0}"/>
              </a:ext>
            </a:extLst>
          </p:cNvPr>
          <p:cNvSpPr/>
          <p:nvPr/>
        </p:nvSpPr>
        <p:spPr>
          <a:xfrm>
            <a:off x="1342020" y="5094720"/>
            <a:ext cx="7848360" cy="7830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>
                <a:solidFill>
                  <a:srgbClr val="000000"/>
                </a:solidFill>
                <a:latin typeface="Tahoma"/>
                <a:ea typeface="新細明體"/>
              </a:rPr>
              <a:t>W</a:t>
            </a:r>
            <a:r>
              <a:rPr lang="en-US" sz="2000" baseline="-25000">
                <a:solidFill>
                  <a:srgbClr val="000000"/>
                </a:solidFill>
                <a:latin typeface="Tahoma"/>
                <a:ea typeface="新細明體"/>
              </a:rPr>
              <a:t>1234</a:t>
            </a:r>
            <a:r>
              <a:rPr lang="en-US" sz="2000">
                <a:solidFill>
                  <a:srgbClr val="000000"/>
                </a:solidFill>
                <a:latin typeface="Tahoma"/>
                <a:ea typeface="新細明體"/>
              </a:rPr>
              <a:t> = W</a:t>
            </a:r>
            <a:r>
              <a:rPr lang="en-US" sz="2000" baseline="-25000">
                <a:solidFill>
                  <a:srgbClr val="000000"/>
                </a:solidFill>
                <a:latin typeface="Tahoma"/>
                <a:ea typeface="新細明體"/>
              </a:rPr>
              <a:t>12</a:t>
            </a:r>
            <a:r>
              <a:rPr lang="en-US" sz="2000">
                <a:solidFill>
                  <a:srgbClr val="000000"/>
                </a:solidFill>
                <a:latin typeface="Tahoma"/>
                <a:ea typeface="新細明體"/>
              </a:rPr>
              <a:t> + W</a:t>
            </a:r>
            <a:r>
              <a:rPr lang="en-US" sz="2000" baseline="-25000">
                <a:solidFill>
                  <a:srgbClr val="000000"/>
                </a:solidFill>
                <a:latin typeface="Tahoma"/>
                <a:ea typeface="新細明體"/>
              </a:rPr>
              <a:t>34</a:t>
            </a:r>
            <a:endParaRPr/>
          </a:p>
          <a:p>
            <a:pPr>
              <a:lnSpc>
                <a:spcPct val="100000"/>
              </a:lnSpc>
            </a:pPr>
            <a:r>
              <a:rPr lang="en-US" sz="2000">
                <a:solidFill>
                  <a:srgbClr val="000000"/>
                </a:solidFill>
                <a:latin typeface="Tahoma"/>
                <a:ea typeface="新細明體"/>
              </a:rPr>
              <a:t>H</a:t>
            </a:r>
            <a:r>
              <a:rPr lang="en-US" sz="2000" baseline="-25000">
                <a:solidFill>
                  <a:srgbClr val="000000"/>
                </a:solidFill>
                <a:latin typeface="Tahoma"/>
                <a:ea typeface="新細明體"/>
              </a:rPr>
              <a:t>1234</a:t>
            </a:r>
            <a:r>
              <a:rPr lang="en-US" sz="2000">
                <a:solidFill>
                  <a:srgbClr val="000000"/>
                </a:solidFill>
                <a:latin typeface="Tahoma"/>
                <a:ea typeface="新細明體"/>
              </a:rPr>
              <a:t> = max(H</a:t>
            </a:r>
            <a:r>
              <a:rPr lang="en-US" sz="2000" baseline="-25000">
                <a:solidFill>
                  <a:srgbClr val="000000"/>
                </a:solidFill>
                <a:latin typeface="Tahoma"/>
                <a:ea typeface="新細明體"/>
              </a:rPr>
              <a:t>12</a:t>
            </a:r>
            <a:r>
              <a:rPr lang="en-US" sz="2000">
                <a:solidFill>
                  <a:srgbClr val="000000"/>
                </a:solidFill>
                <a:latin typeface="Tahoma"/>
                <a:ea typeface="新細明體"/>
              </a:rPr>
              <a:t> , H</a:t>
            </a:r>
            <a:r>
              <a:rPr lang="en-US" sz="2000" baseline="-25000">
                <a:solidFill>
                  <a:srgbClr val="000000"/>
                </a:solidFill>
                <a:latin typeface="Tahoma"/>
                <a:ea typeface="新細明體"/>
              </a:rPr>
              <a:t>34</a:t>
            </a:r>
            <a:r>
              <a:rPr lang="en-US" sz="2000">
                <a:solidFill>
                  <a:srgbClr val="000000"/>
                </a:solidFill>
                <a:latin typeface="Tahoma"/>
                <a:ea typeface="新細明體"/>
              </a:rPr>
              <a:t>) </a:t>
            </a:r>
            <a:endParaRPr/>
          </a:p>
        </p:txBody>
      </p:sp>
      <p:sp>
        <p:nvSpPr>
          <p:cNvPr id="26" name="CustomShape 23">
            <a:extLst>
              <a:ext uri="{FF2B5EF4-FFF2-40B4-BE49-F238E27FC236}">
                <a16:creationId xmlns:a16="http://schemas.microsoft.com/office/drawing/2014/main" id="{1E0A2DD6-8A1B-A842-8F8E-748D3FE5096F}"/>
              </a:ext>
            </a:extLst>
          </p:cNvPr>
          <p:cNvSpPr/>
          <p:nvPr/>
        </p:nvSpPr>
        <p:spPr>
          <a:xfrm>
            <a:off x="1342020" y="5877720"/>
            <a:ext cx="7920360" cy="3952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000" dirty="0">
                <a:solidFill>
                  <a:srgbClr val="000000"/>
                </a:solidFill>
                <a:latin typeface="Tahoma"/>
                <a:ea typeface="新細明體"/>
              </a:rPr>
              <a:t>(c) Postfix expression: 12H34VV</a:t>
            </a:r>
            <a:endParaRPr dirty="0"/>
          </a:p>
        </p:txBody>
      </p:sp>
      <p:sp>
        <p:nvSpPr>
          <p:cNvPr id="27" name="Rounded Rectangular Callout 26">
            <a:extLst>
              <a:ext uri="{FF2B5EF4-FFF2-40B4-BE49-F238E27FC236}">
                <a16:creationId xmlns:a16="http://schemas.microsoft.com/office/drawing/2014/main" id="{C491F386-F2B5-F24B-9F03-247C1373BF85}"/>
              </a:ext>
            </a:extLst>
          </p:cNvPr>
          <p:cNvSpPr/>
          <p:nvPr/>
        </p:nvSpPr>
        <p:spPr>
          <a:xfrm>
            <a:off x="8797510" y="2450490"/>
            <a:ext cx="2552870" cy="1748702"/>
          </a:xfrm>
          <a:prstGeom prst="wedgeRoundRectCallout">
            <a:avLst>
              <a:gd name="adj1" fmla="val -94996"/>
              <a:gd name="adj2" fmla="val -14434"/>
              <a:gd name="adj3" fmla="val 16667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Bottom-up merging left and right subtrees</a:t>
            </a:r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A837150B-1A3C-AD4C-A794-7F31C3B824B3}"/>
              </a:ext>
            </a:extLst>
          </p:cNvPr>
          <p:cNvSpPr/>
          <p:nvPr/>
        </p:nvSpPr>
        <p:spPr>
          <a:xfrm>
            <a:off x="5933872" y="3647872"/>
            <a:ext cx="1400783" cy="1498060"/>
          </a:xfrm>
          <a:custGeom>
            <a:avLst/>
            <a:gdLst>
              <a:gd name="connsiteX0" fmla="*/ 437745 w 1400783"/>
              <a:gd name="connsiteY0" fmla="*/ 145915 h 1498060"/>
              <a:gd name="connsiteX1" fmla="*/ 0 w 1400783"/>
              <a:gd name="connsiteY1" fmla="*/ 1147864 h 1498060"/>
              <a:gd name="connsiteX2" fmla="*/ 29183 w 1400783"/>
              <a:gd name="connsiteY2" fmla="*/ 1498060 h 1498060"/>
              <a:gd name="connsiteX3" fmla="*/ 1400783 w 1400783"/>
              <a:gd name="connsiteY3" fmla="*/ 1459149 h 1498060"/>
              <a:gd name="connsiteX4" fmla="*/ 1381328 w 1400783"/>
              <a:gd name="connsiteY4" fmla="*/ 836579 h 1498060"/>
              <a:gd name="connsiteX5" fmla="*/ 836579 w 1400783"/>
              <a:gd name="connsiteY5" fmla="*/ 0 h 1498060"/>
              <a:gd name="connsiteX6" fmla="*/ 437745 w 1400783"/>
              <a:gd name="connsiteY6" fmla="*/ 145915 h 1498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00783" h="1498060">
                <a:moveTo>
                  <a:pt x="437745" y="145915"/>
                </a:moveTo>
                <a:lnTo>
                  <a:pt x="0" y="1147864"/>
                </a:lnTo>
                <a:lnTo>
                  <a:pt x="29183" y="1498060"/>
                </a:lnTo>
                <a:lnTo>
                  <a:pt x="1400783" y="1459149"/>
                </a:lnTo>
                <a:lnTo>
                  <a:pt x="1381328" y="836579"/>
                </a:lnTo>
                <a:lnTo>
                  <a:pt x="836579" y="0"/>
                </a:lnTo>
                <a:lnTo>
                  <a:pt x="437745" y="145915"/>
                </a:lnTo>
                <a:close/>
              </a:path>
            </a:pathLst>
          </a:cu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86581E36-CED2-7641-981F-C96E0FB01122}"/>
              </a:ext>
            </a:extLst>
          </p:cNvPr>
          <p:cNvSpPr/>
          <p:nvPr/>
        </p:nvSpPr>
        <p:spPr>
          <a:xfrm>
            <a:off x="7445268" y="3633547"/>
            <a:ext cx="1400783" cy="1498060"/>
          </a:xfrm>
          <a:custGeom>
            <a:avLst/>
            <a:gdLst>
              <a:gd name="connsiteX0" fmla="*/ 437745 w 1400783"/>
              <a:gd name="connsiteY0" fmla="*/ 145915 h 1498060"/>
              <a:gd name="connsiteX1" fmla="*/ 0 w 1400783"/>
              <a:gd name="connsiteY1" fmla="*/ 1147864 h 1498060"/>
              <a:gd name="connsiteX2" fmla="*/ 29183 w 1400783"/>
              <a:gd name="connsiteY2" fmla="*/ 1498060 h 1498060"/>
              <a:gd name="connsiteX3" fmla="*/ 1400783 w 1400783"/>
              <a:gd name="connsiteY3" fmla="*/ 1459149 h 1498060"/>
              <a:gd name="connsiteX4" fmla="*/ 1381328 w 1400783"/>
              <a:gd name="connsiteY4" fmla="*/ 836579 h 1498060"/>
              <a:gd name="connsiteX5" fmla="*/ 836579 w 1400783"/>
              <a:gd name="connsiteY5" fmla="*/ 0 h 1498060"/>
              <a:gd name="connsiteX6" fmla="*/ 437745 w 1400783"/>
              <a:gd name="connsiteY6" fmla="*/ 145915 h 1498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00783" h="1498060">
                <a:moveTo>
                  <a:pt x="437745" y="145915"/>
                </a:moveTo>
                <a:lnTo>
                  <a:pt x="0" y="1147864"/>
                </a:lnTo>
                <a:lnTo>
                  <a:pt x="29183" y="1498060"/>
                </a:lnTo>
                <a:lnTo>
                  <a:pt x="1400783" y="1459149"/>
                </a:lnTo>
                <a:lnTo>
                  <a:pt x="1381328" y="836579"/>
                </a:lnTo>
                <a:lnTo>
                  <a:pt x="836579" y="0"/>
                </a:lnTo>
                <a:lnTo>
                  <a:pt x="437745" y="145915"/>
                </a:lnTo>
                <a:close/>
              </a:path>
            </a:pathLst>
          </a:cu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6578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A12F83-D6F4-EC45-8CEE-2AAA5916F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Floorplanning</a:t>
            </a:r>
          </a:p>
        </p:txBody>
      </p:sp>
      <p:sp>
        <p:nvSpPr>
          <p:cNvPr id="5" name="AutoShape 316">
            <a:extLst>
              <a:ext uri="{FF2B5EF4-FFF2-40B4-BE49-F238E27FC236}">
                <a16:creationId xmlns:a16="http://schemas.microsoft.com/office/drawing/2014/main" id="{FFCEE2FE-819B-0D40-8E27-FAEDA20CC2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9117" y="3068638"/>
            <a:ext cx="2476668" cy="1344612"/>
          </a:xfrm>
          <a:prstGeom prst="rightArrow">
            <a:avLst>
              <a:gd name="adj1" fmla="val 50102"/>
              <a:gd name="adj2" fmla="val 38150"/>
            </a:avLst>
          </a:prstGeom>
          <a:solidFill>
            <a:schemeClr val="tx1"/>
          </a:solidFill>
          <a:ln>
            <a:noFill/>
          </a:ln>
          <a:effectLst/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grpSp>
        <p:nvGrpSpPr>
          <p:cNvPr id="25" name="Group 336">
            <a:extLst>
              <a:ext uri="{FF2B5EF4-FFF2-40B4-BE49-F238E27FC236}">
                <a16:creationId xmlns:a16="http://schemas.microsoft.com/office/drawing/2014/main" id="{3CB13568-CDAB-934C-BD77-1EBA26A923A5}"/>
              </a:ext>
            </a:extLst>
          </p:cNvPr>
          <p:cNvGrpSpPr>
            <a:grpSpLocks/>
          </p:cNvGrpSpPr>
          <p:nvPr/>
        </p:nvGrpSpPr>
        <p:grpSpPr bwMode="auto">
          <a:xfrm>
            <a:off x="2263240" y="4652965"/>
            <a:ext cx="1554926" cy="1012361"/>
            <a:chOff x="464" y="2560"/>
            <a:chExt cx="965" cy="628"/>
          </a:xfrm>
        </p:grpSpPr>
        <p:sp>
          <p:nvSpPr>
            <p:cNvPr id="28" name="AutoShape 338">
              <a:extLst>
                <a:ext uri="{FF2B5EF4-FFF2-40B4-BE49-F238E27FC236}">
                  <a16:creationId xmlns:a16="http://schemas.microsoft.com/office/drawing/2014/main" id="{7DECCE66-0E12-6E4E-8AF0-E826212169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" y="2560"/>
              <a:ext cx="910" cy="628"/>
            </a:xfrm>
            <a:prstGeom prst="cloudCallout">
              <a:avLst>
                <a:gd name="adj1" fmla="val -43750"/>
                <a:gd name="adj2" fmla="val 70000"/>
              </a:avLst>
            </a:prstGeom>
            <a:solidFill>
              <a:srgbClr val="DDDDDD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en-US" sz="1600">
                <a:ea typeface="SimSun" panose="02010600030101010101" pitchFamily="2" charset="-122"/>
              </a:endParaRPr>
            </a:p>
          </p:txBody>
        </p:sp>
        <p:sp>
          <p:nvSpPr>
            <p:cNvPr id="27" name="Text Box 341">
              <a:extLst>
                <a:ext uri="{FF2B5EF4-FFF2-40B4-BE49-F238E27FC236}">
                  <a16:creationId xmlns:a16="http://schemas.microsoft.com/office/drawing/2014/main" id="{E74E73D8-2BC8-D04D-802C-C285F7AD0D4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82" y="2755"/>
              <a:ext cx="847" cy="20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1600" dirty="0">
                  <a:ea typeface="SimSun" panose="02010600030101010101" pitchFamily="2" charset="-122"/>
                </a:rPr>
                <a:t>Module </a:t>
              </a:r>
              <a:r>
                <a:rPr lang="en-US" altLang="zh-CN" sz="1600" i="1" dirty="0">
                  <a:ea typeface="SimSun" panose="02010600030101010101" pitchFamily="2" charset="-122"/>
                </a:rPr>
                <a:t>e</a:t>
              </a:r>
            </a:p>
          </p:txBody>
        </p:sp>
      </p:grpSp>
      <p:sp>
        <p:nvSpPr>
          <p:cNvPr id="52" name="AutoShape 364">
            <a:extLst>
              <a:ext uri="{FF2B5EF4-FFF2-40B4-BE49-F238E27FC236}">
                <a16:creationId xmlns:a16="http://schemas.microsoft.com/office/drawing/2014/main" id="{FBF9A117-E673-0D4C-A72D-6F24348571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2976" y="3940174"/>
            <a:ext cx="1197613" cy="827293"/>
          </a:xfrm>
          <a:prstGeom prst="cloudCallout">
            <a:avLst>
              <a:gd name="adj1" fmla="val -43750"/>
              <a:gd name="adj2" fmla="val 70000"/>
            </a:avLst>
          </a:prstGeom>
          <a:solidFill>
            <a:srgbClr val="DDDDDD"/>
          </a:solidFill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en-US" sz="1600">
              <a:ea typeface="SimSun" panose="02010600030101010101" pitchFamily="2" charset="-122"/>
            </a:endParaRPr>
          </a:p>
        </p:txBody>
      </p:sp>
      <p:sp>
        <p:nvSpPr>
          <p:cNvPr id="55" name="Text Box 367">
            <a:extLst>
              <a:ext uri="{FF2B5EF4-FFF2-40B4-BE49-F238E27FC236}">
                <a16:creationId xmlns:a16="http://schemas.microsoft.com/office/drawing/2014/main" id="{2BE012C2-F8AF-ED4A-8033-F46AA928DA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4889" y="4160837"/>
            <a:ext cx="11842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1600" dirty="0">
                <a:ea typeface="SimSun" panose="02010600030101010101" pitchFamily="2" charset="-122"/>
              </a:rPr>
              <a:t>Module </a:t>
            </a:r>
            <a:r>
              <a:rPr lang="en-US" altLang="zh-CN" sz="1600" i="1" dirty="0">
                <a:ea typeface="SimSun" panose="02010600030101010101" pitchFamily="2" charset="-122"/>
              </a:rPr>
              <a:t>d</a:t>
            </a:r>
          </a:p>
        </p:txBody>
      </p:sp>
      <p:grpSp>
        <p:nvGrpSpPr>
          <p:cNvPr id="56" name="Group 368">
            <a:extLst>
              <a:ext uri="{FF2B5EF4-FFF2-40B4-BE49-F238E27FC236}">
                <a16:creationId xmlns:a16="http://schemas.microsoft.com/office/drawing/2014/main" id="{C713D393-E482-F64A-A3FE-E2B710987A53}"/>
              </a:ext>
            </a:extLst>
          </p:cNvPr>
          <p:cNvGrpSpPr>
            <a:grpSpLocks/>
          </p:cNvGrpSpPr>
          <p:nvPr/>
        </p:nvGrpSpPr>
        <p:grpSpPr bwMode="auto">
          <a:xfrm>
            <a:off x="1216948" y="2852738"/>
            <a:ext cx="1355419" cy="791290"/>
            <a:chOff x="104" y="1448"/>
            <a:chExt cx="841" cy="491"/>
          </a:xfrm>
        </p:grpSpPr>
        <p:sp>
          <p:nvSpPr>
            <p:cNvPr id="59" name="AutoShape 370">
              <a:extLst>
                <a:ext uri="{FF2B5EF4-FFF2-40B4-BE49-F238E27FC236}">
                  <a16:creationId xmlns:a16="http://schemas.microsoft.com/office/drawing/2014/main" id="{1023577D-7CE9-8C40-B70D-ECB4D925B3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" y="1448"/>
              <a:ext cx="713" cy="491"/>
            </a:xfrm>
            <a:prstGeom prst="cloudCallout">
              <a:avLst>
                <a:gd name="adj1" fmla="val -43750"/>
                <a:gd name="adj2" fmla="val 70000"/>
              </a:avLst>
            </a:prstGeom>
            <a:solidFill>
              <a:srgbClr val="DDDDDD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en-US" sz="1600">
                <a:ea typeface="SimSun" panose="02010600030101010101" pitchFamily="2" charset="-122"/>
              </a:endParaRPr>
            </a:p>
          </p:txBody>
        </p:sp>
        <p:sp>
          <p:nvSpPr>
            <p:cNvPr id="58" name="Text Box 373">
              <a:extLst>
                <a:ext uri="{FF2B5EF4-FFF2-40B4-BE49-F238E27FC236}">
                  <a16:creationId xmlns:a16="http://schemas.microsoft.com/office/drawing/2014/main" id="{F5C11405-DDAE-D54D-8EDE-753F24328B2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7" y="1546"/>
              <a:ext cx="788" cy="2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1600" dirty="0">
                  <a:ea typeface="SimSun" panose="02010600030101010101" pitchFamily="2" charset="-122"/>
                </a:rPr>
                <a:t>Module </a:t>
              </a:r>
              <a:r>
                <a:rPr lang="en-US" altLang="zh-CN" sz="1600" i="1" dirty="0">
                  <a:ea typeface="SimSun" panose="02010600030101010101" pitchFamily="2" charset="-122"/>
                </a:rPr>
                <a:t>c</a:t>
              </a:r>
            </a:p>
          </p:txBody>
        </p:sp>
      </p:grpSp>
      <p:grpSp>
        <p:nvGrpSpPr>
          <p:cNvPr id="62" name="Group 374">
            <a:extLst>
              <a:ext uri="{FF2B5EF4-FFF2-40B4-BE49-F238E27FC236}">
                <a16:creationId xmlns:a16="http://schemas.microsoft.com/office/drawing/2014/main" id="{616C4E24-8AEB-854E-90B4-C1311D256A5A}"/>
              </a:ext>
            </a:extLst>
          </p:cNvPr>
          <p:cNvGrpSpPr>
            <a:grpSpLocks/>
          </p:cNvGrpSpPr>
          <p:nvPr/>
        </p:nvGrpSpPr>
        <p:grpSpPr bwMode="auto">
          <a:xfrm>
            <a:off x="2885888" y="2266950"/>
            <a:ext cx="1270780" cy="791255"/>
            <a:chOff x="849" y="967"/>
            <a:chExt cx="788" cy="491"/>
          </a:xfrm>
        </p:grpSpPr>
        <p:sp>
          <p:nvSpPr>
            <p:cNvPr id="65" name="AutoShape 376">
              <a:extLst>
                <a:ext uri="{FF2B5EF4-FFF2-40B4-BE49-F238E27FC236}">
                  <a16:creationId xmlns:a16="http://schemas.microsoft.com/office/drawing/2014/main" id="{96A71EBC-3B2A-FB46-A930-BF8AFC79E5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9" y="967"/>
              <a:ext cx="712" cy="491"/>
            </a:xfrm>
            <a:prstGeom prst="cloudCallout">
              <a:avLst>
                <a:gd name="adj1" fmla="val -43750"/>
                <a:gd name="adj2" fmla="val 70000"/>
              </a:avLst>
            </a:prstGeom>
            <a:solidFill>
              <a:srgbClr val="DDDDDD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en-US" sz="1600">
                <a:ea typeface="SimSun" panose="02010600030101010101" pitchFamily="2" charset="-122"/>
              </a:endParaRPr>
            </a:p>
          </p:txBody>
        </p:sp>
        <p:sp>
          <p:nvSpPr>
            <p:cNvPr id="64" name="Text Box 379">
              <a:extLst>
                <a:ext uri="{FF2B5EF4-FFF2-40B4-BE49-F238E27FC236}">
                  <a16:creationId xmlns:a16="http://schemas.microsoft.com/office/drawing/2014/main" id="{5E0AE96E-903E-4846-B05F-60997C2CE5F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05" y="1058"/>
              <a:ext cx="732" cy="2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1600" dirty="0">
                  <a:ea typeface="SimSun" panose="02010600030101010101" pitchFamily="2" charset="-122"/>
                </a:rPr>
                <a:t>Module </a:t>
              </a:r>
              <a:r>
                <a:rPr lang="en-US" altLang="zh-CN" sz="1600" i="1" dirty="0">
                  <a:ea typeface="SimSun" panose="02010600030101010101" pitchFamily="2" charset="-122"/>
                </a:rPr>
                <a:t>b</a:t>
              </a:r>
            </a:p>
          </p:txBody>
        </p:sp>
      </p:grpSp>
      <p:sp>
        <p:nvSpPr>
          <p:cNvPr id="69" name="AutoShape 381">
            <a:extLst>
              <a:ext uri="{FF2B5EF4-FFF2-40B4-BE49-F238E27FC236}">
                <a16:creationId xmlns:a16="http://schemas.microsoft.com/office/drawing/2014/main" id="{601C78CF-38A8-2948-AA35-296CDBA61B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01414" y="1662113"/>
            <a:ext cx="1149350" cy="793750"/>
          </a:xfrm>
          <a:prstGeom prst="cloudCallout">
            <a:avLst>
              <a:gd name="adj1" fmla="val -43750"/>
              <a:gd name="adj2" fmla="val 70000"/>
            </a:avLst>
          </a:prstGeom>
          <a:solidFill>
            <a:srgbClr val="DDDDDD"/>
          </a:solidFill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en-US" sz="1600">
              <a:ea typeface="SimSun" panose="02010600030101010101" pitchFamily="2" charset="-122"/>
            </a:endParaRPr>
          </a:p>
        </p:txBody>
      </p:sp>
      <p:sp>
        <p:nvSpPr>
          <p:cNvPr id="71" name="Text Box 384">
            <a:extLst>
              <a:ext uri="{FF2B5EF4-FFF2-40B4-BE49-F238E27FC236}">
                <a16:creationId xmlns:a16="http://schemas.microsoft.com/office/drawing/2014/main" id="{BD9620BC-C833-DA4B-9181-5D90A59632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49720" y="1822450"/>
            <a:ext cx="1166813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1600">
                <a:ea typeface="SimSun" panose="02010600030101010101" pitchFamily="2" charset="-122"/>
              </a:rPr>
              <a:t>Module </a:t>
            </a:r>
            <a:r>
              <a:rPr lang="en-US" altLang="zh-CN" sz="1600" i="1">
                <a:ea typeface="SimSun" panose="02010600030101010101" pitchFamily="2" charset="-122"/>
              </a:rPr>
              <a:t>a</a:t>
            </a:r>
          </a:p>
        </p:txBody>
      </p:sp>
      <p:sp>
        <p:nvSpPr>
          <p:cNvPr id="79" name="Text Box 392">
            <a:extLst>
              <a:ext uri="{FF2B5EF4-FFF2-40B4-BE49-F238E27FC236}">
                <a16:creationId xmlns:a16="http://schemas.microsoft.com/office/drawing/2014/main" id="{793D1861-D958-924E-AFAB-52EC4BC7D8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16336" y="3536033"/>
            <a:ext cx="1927096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000" b="1" dirty="0">
                <a:solidFill>
                  <a:schemeClr val="bg1"/>
                </a:solidFill>
                <a:ea typeface="SimSun" panose="02010600030101010101" pitchFamily="2" charset="-122"/>
              </a:rPr>
              <a:t>Floorplanning</a:t>
            </a:r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id="{9A07D36A-4B9A-3647-A21E-929F8D2C4922}"/>
              </a:ext>
            </a:extLst>
          </p:cNvPr>
          <p:cNvGrpSpPr/>
          <p:nvPr/>
        </p:nvGrpSpPr>
        <p:grpSpPr>
          <a:xfrm>
            <a:off x="5499641" y="1476254"/>
            <a:ext cx="5771950" cy="4860398"/>
            <a:chOff x="4936672" y="1557338"/>
            <a:chExt cx="5056188" cy="4257675"/>
          </a:xfrm>
        </p:grpSpPr>
        <p:sp>
          <p:nvSpPr>
            <p:cNvPr id="6" name="Rectangle 317">
              <a:extLst>
                <a:ext uri="{FF2B5EF4-FFF2-40B4-BE49-F238E27FC236}">
                  <a16:creationId xmlns:a16="http://schemas.microsoft.com/office/drawing/2014/main" id="{3926CD40-EE21-A24C-86A2-77F5BA4114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95410" y="2111375"/>
              <a:ext cx="4933950" cy="3181350"/>
            </a:xfrm>
            <a:prstGeom prst="rect">
              <a:avLst/>
            </a:prstGeom>
            <a:solidFill>
              <a:srgbClr val="EAEAEA"/>
            </a:solidFill>
            <a:ln w="9525">
              <a:solidFill>
                <a:srgbClr val="969696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7" name="Rectangle 318">
              <a:extLst>
                <a:ext uri="{FF2B5EF4-FFF2-40B4-BE49-F238E27FC236}">
                  <a16:creationId xmlns:a16="http://schemas.microsoft.com/office/drawing/2014/main" id="{5D450873-87A9-C343-944A-BB1770C0DC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60572" y="2497138"/>
              <a:ext cx="1265238" cy="842962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  <a:effectLst>
              <a:outerShdw dist="35921" dir="2700000" algn="ctr" rotWithShape="0">
                <a:schemeClr val="bg2"/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8" name="Rectangle 319">
              <a:extLst>
                <a:ext uri="{FF2B5EF4-FFF2-40B4-BE49-F238E27FC236}">
                  <a16:creationId xmlns:a16="http://schemas.microsoft.com/office/drawing/2014/main" id="{D92B6AD5-4A3F-7A41-8B9B-7A2F07EDC5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49822" y="2617788"/>
              <a:ext cx="785813" cy="496887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  <a:effectLst>
              <a:outerShdw dist="35921" dir="2700000" algn="ctr" rotWithShape="0">
                <a:schemeClr val="bg2"/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9" name="Rectangle 320">
              <a:extLst>
                <a:ext uri="{FF2B5EF4-FFF2-40B4-BE49-F238E27FC236}">
                  <a16:creationId xmlns:a16="http://schemas.microsoft.com/office/drawing/2014/main" id="{105E5D1F-F4A9-D447-ABCD-23947FA434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89460" y="3340100"/>
              <a:ext cx="1143000" cy="555625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  <a:effectLst>
              <a:outerShdw dist="35921" dir="2700000" algn="ctr" rotWithShape="0">
                <a:schemeClr val="bg2"/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0" name="Rectangle 321">
              <a:extLst>
                <a:ext uri="{FF2B5EF4-FFF2-40B4-BE49-F238E27FC236}">
                  <a16:creationId xmlns:a16="http://schemas.microsoft.com/office/drawing/2014/main" id="{B4593338-D97D-7947-B888-CDC057BE1A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60572" y="3641725"/>
              <a:ext cx="541338" cy="1082675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  <a:effectLst>
              <a:outerShdw dist="35921" dir="2700000" algn="ctr" rotWithShape="0">
                <a:schemeClr val="bg2"/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1" name="Rectangle 322">
              <a:extLst>
                <a:ext uri="{FF2B5EF4-FFF2-40B4-BE49-F238E27FC236}">
                  <a16:creationId xmlns:a16="http://schemas.microsoft.com/office/drawing/2014/main" id="{766D9347-95D7-EE4D-AC79-D864BCBD65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40147" y="4122738"/>
              <a:ext cx="1995488" cy="601662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  <a:effectLst>
              <a:outerShdw dist="35921" dir="2700000" algn="ctr" rotWithShape="0">
                <a:schemeClr val="bg2"/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2" name="Rectangle 323">
              <a:extLst>
                <a:ext uri="{FF2B5EF4-FFF2-40B4-BE49-F238E27FC236}">
                  <a16:creationId xmlns:a16="http://schemas.microsoft.com/office/drawing/2014/main" id="{DDF84BC7-5DC5-674F-85CC-CB60C3C121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17647" y="3611563"/>
              <a:ext cx="180975" cy="179387"/>
            </a:xfrm>
            <a:prstGeom prst="rect">
              <a:avLst/>
            </a:prstGeom>
            <a:solidFill>
              <a:srgbClr val="96969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3" name="Rectangle 324">
              <a:extLst>
                <a:ext uri="{FF2B5EF4-FFF2-40B4-BE49-F238E27FC236}">
                  <a16:creationId xmlns:a16="http://schemas.microsoft.com/office/drawing/2014/main" id="{F1FB2463-A125-8647-90CC-78C19B27B7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35672" y="2678113"/>
              <a:ext cx="180975" cy="17938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4" name="Rectangle 325">
              <a:extLst>
                <a:ext uri="{FF2B5EF4-FFF2-40B4-BE49-F238E27FC236}">
                  <a16:creationId xmlns:a16="http://schemas.microsoft.com/office/drawing/2014/main" id="{0EA5CC40-A615-3141-92AE-C0FC233555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35672" y="3611563"/>
              <a:ext cx="180975" cy="179387"/>
            </a:xfrm>
            <a:prstGeom prst="rect">
              <a:avLst/>
            </a:prstGeom>
            <a:solidFill>
              <a:srgbClr val="96969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5" name="Rectangle 326">
              <a:extLst>
                <a:ext uri="{FF2B5EF4-FFF2-40B4-BE49-F238E27FC236}">
                  <a16:creationId xmlns:a16="http://schemas.microsoft.com/office/drawing/2014/main" id="{C10F19AD-9C0F-BE43-A9AF-55CE280DEB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35672" y="4543425"/>
              <a:ext cx="180975" cy="18097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grpSp>
          <p:nvGrpSpPr>
            <p:cNvPr id="16" name="Group 327">
              <a:extLst>
                <a:ext uri="{FF2B5EF4-FFF2-40B4-BE49-F238E27FC236}">
                  <a16:creationId xmlns:a16="http://schemas.microsoft.com/office/drawing/2014/main" id="{12513FAD-3BE5-6C40-AC0A-2B242EED5F3A}"/>
                </a:ext>
              </a:extLst>
            </p:cNvPr>
            <p:cNvGrpSpPr>
              <a:grpSpLocks/>
            </p:cNvGrpSpPr>
            <p:nvPr/>
          </p:nvGrpSpPr>
          <p:grpSpPr bwMode="auto">
            <a:xfrm rot="-5400000">
              <a:off x="7556841" y="1262857"/>
              <a:ext cx="180975" cy="2046287"/>
              <a:chOff x="340" y="1570"/>
              <a:chExt cx="136" cy="1542"/>
            </a:xfrm>
          </p:grpSpPr>
          <p:sp>
            <p:nvSpPr>
              <p:cNvPr id="17" name="Rectangle 328">
                <a:extLst>
                  <a:ext uri="{FF2B5EF4-FFF2-40B4-BE49-F238E27FC236}">
                    <a16:creationId xmlns:a16="http://schemas.microsoft.com/office/drawing/2014/main" id="{B3BADE96-75DC-F949-95CB-81297F9315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" y="1570"/>
                <a:ext cx="136" cy="136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8" name="Rectangle 329">
                <a:extLst>
                  <a:ext uri="{FF2B5EF4-FFF2-40B4-BE49-F238E27FC236}">
                    <a16:creationId xmlns:a16="http://schemas.microsoft.com/office/drawing/2014/main" id="{69DCB2B0-0CE1-D743-B7C5-BAAD7A9F6D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" y="2273"/>
                <a:ext cx="136" cy="136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9" name="Rectangle 330">
                <a:extLst>
                  <a:ext uri="{FF2B5EF4-FFF2-40B4-BE49-F238E27FC236}">
                    <a16:creationId xmlns:a16="http://schemas.microsoft.com/office/drawing/2014/main" id="{88C052E3-086A-3547-99D7-7D1543F2A1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" y="2976"/>
                <a:ext cx="136" cy="136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20" name="Text Box 331">
              <a:extLst>
                <a:ext uri="{FF2B5EF4-FFF2-40B4-BE49-F238E27FC236}">
                  <a16:creationId xmlns:a16="http://schemas.microsoft.com/office/drawing/2014/main" id="{3B138491-5CE3-C146-A0A8-772A772EFBA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36672" y="3319463"/>
              <a:ext cx="635000" cy="3365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de-DE" altLang="en-US" sz="1600" b="1" i="1"/>
                <a:t>GND</a:t>
              </a:r>
            </a:p>
          </p:txBody>
        </p:sp>
        <p:sp>
          <p:nvSpPr>
            <p:cNvPr id="21" name="Text Box 332">
              <a:extLst>
                <a:ext uri="{FF2B5EF4-FFF2-40B4-BE49-F238E27FC236}">
                  <a16:creationId xmlns:a16="http://schemas.microsoft.com/office/drawing/2014/main" id="{247B568E-BC5C-AB4D-8CDC-0307F23C3C9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381672" y="3309938"/>
              <a:ext cx="611188" cy="3365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de-DE" altLang="en-US" sz="1600" b="1" i="1"/>
                <a:t>VDD</a:t>
              </a:r>
            </a:p>
          </p:txBody>
        </p:sp>
        <p:sp>
          <p:nvSpPr>
            <p:cNvPr id="22" name="Line 333">
              <a:extLst>
                <a:ext uri="{FF2B5EF4-FFF2-40B4-BE49-F238E27FC236}">
                  <a16:creationId xmlns:a16="http://schemas.microsoft.com/office/drawing/2014/main" id="{257499C7-D13E-7E46-90FC-046728CA8D4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539922" y="3521075"/>
              <a:ext cx="2649538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Line 334">
              <a:extLst>
                <a:ext uri="{FF2B5EF4-FFF2-40B4-BE49-F238E27FC236}">
                  <a16:creationId xmlns:a16="http://schemas.microsoft.com/office/drawing/2014/main" id="{AADA940C-6EEF-664A-9BEF-71E1C820D49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525885" y="3521075"/>
              <a:ext cx="0" cy="601663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Line 335">
              <a:extLst>
                <a:ext uri="{FF2B5EF4-FFF2-40B4-BE49-F238E27FC236}">
                  <a16:creationId xmlns:a16="http://schemas.microsoft.com/office/drawing/2014/main" id="{5DB40249-2949-CA44-9F53-AB8D381EC01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359447" y="2867025"/>
              <a:ext cx="12065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Rectangle 342">
              <a:extLst>
                <a:ext uri="{FF2B5EF4-FFF2-40B4-BE49-F238E27FC236}">
                  <a16:creationId xmlns:a16="http://schemas.microsoft.com/office/drawing/2014/main" id="{416F1FB8-3F57-AF42-8C04-C5672161D5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52697" y="3743325"/>
              <a:ext cx="107950" cy="10636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2" name="Rectangle 343">
              <a:extLst>
                <a:ext uri="{FF2B5EF4-FFF2-40B4-BE49-F238E27FC236}">
                  <a16:creationId xmlns:a16="http://schemas.microsoft.com/office/drawing/2014/main" id="{4EB43871-987D-9C4A-9036-E6A73FD3C7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54297" y="3275013"/>
              <a:ext cx="107950" cy="10636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3" name="Rectangle 344">
              <a:extLst>
                <a:ext uri="{FF2B5EF4-FFF2-40B4-BE49-F238E27FC236}">
                  <a16:creationId xmlns:a16="http://schemas.microsoft.com/office/drawing/2014/main" id="{272887A5-C5BE-2A49-8802-37D0DE705B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84535" y="3132138"/>
              <a:ext cx="107950" cy="10636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4" name="Rectangle 345">
              <a:extLst>
                <a:ext uri="{FF2B5EF4-FFF2-40B4-BE49-F238E27FC236}">
                  <a16:creationId xmlns:a16="http://schemas.microsoft.com/office/drawing/2014/main" id="{205F0C14-69EC-6547-9710-F3D3F3C425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45010" y="3663950"/>
              <a:ext cx="107950" cy="10795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5" name="Rectangle 346">
              <a:extLst>
                <a:ext uri="{FF2B5EF4-FFF2-40B4-BE49-F238E27FC236}">
                  <a16:creationId xmlns:a16="http://schemas.microsoft.com/office/drawing/2014/main" id="{1E7DE076-F677-6D40-8D6C-93E93ECB56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84785" y="3057525"/>
              <a:ext cx="107950" cy="10795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6" name="Rectangle 347">
              <a:extLst>
                <a:ext uri="{FF2B5EF4-FFF2-40B4-BE49-F238E27FC236}">
                  <a16:creationId xmlns:a16="http://schemas.microsoft.com/office/drawing/2014/main" id="{61BC21EE-7C75-6746-BCE7-0B7A777B6E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98985" y="4064000"/>
              <a:ext cx="107950" cy="10795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7" name="Rectangle 348">
              <a:extLst>
                <a:ext uri="{FF2B5EF4-FFF2-40B4-BE49-F238E27FC236}">
                  <a16:creationId xmlns:a16="http://schemas.microsoft.com/office/drawing/2014/main" id="{21420E3A-0D3C-7143-A37B-938217E9EE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90935" y="4411663"/>
              <a:ext cx="107950" cy="10795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8" name="Line 349">
              <a:extLst>
                <a:ext uri="{FF2B5EF4-FFF2-40B4-BE49-F238E27FC236}">
                  <a16:creationId xmlns:a16="http://schemas.microsoft.com/office/drawing/2014/main" id="{143A943A-DB5F-D946-B392-EDCD862C0F9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716260" y="1847850"/>
              <a:ext cx="936625" cy="330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Line 350">
              <a:extLst>
                <a:ext uri="{FF2B5EF4-FFF2-40B4-BE49-F238E27FC236}">
                  <a16:creationId xmlns:a16="http://schemas.microsoft.com/office/drawing/2014/main" id="{BCB43EC9-ECBF-4D40-97AB-BFADB311ADD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649710" y="1841500"/>
              <a:ext cx="0" cy="3460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Line 351">
              <a:extLst>
                <a:ext uri="{FF2B5EF4-FFF2-40B4-BE49-F238E27FC236}">
                  <a16:creationId xmlns:a16="http://schemas.microsoft.com/office/drawing/2014/main" id="{DA99EDF3-A83B-4047-BF29-125739D2EF1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659235" y="1847850"/>
              <a:ext cx="912812" cy="3222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Text Box 352">
              <a:extLst>
                <a:ext uri="{FF2B5EF4-FFF2-40B4-BE49-F238E27FC236}">
                  <a16:creationId xmlns:a16="http://schemas.microsoft.com/office/drawing/2014/main" id="{9FC897CC-101C-F642-B976-7DBA58C41F6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09947" y="1557338"/>
              <a:ext cx="1370013" cy="336550"/>
            </a:xfrm>
            <a:prstGeom prst="rect">
              <a:avLst/>
            </a:prstGeom>
            <a:solidFill>
              <a:srgbClr val="EDEDE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1600">
                  <a:ea typeface="SimSun" panose="02010600030101010101" pitchFamily="2" charset="-122"/>
                </a:rPr>
                <a:t>I/O Pads</a:t>
              </a:r>
            </a:p>
          </p:txBody>
        </p:sp>
        <p:sp>
          <p:nvSpPr>
            <p:cNvPr id="42" name="Text Box 353">
              <a:extLst>
                <a:ext uri="{FF2B5EF4-FFF2-40B4-BE49-F238E27FC236}">
                  <a16:creationId xmlns:a16="http://schemas.microsoft.com/office/drawing/2014/main" id="{73EC8D81-AE14-4747-AA38-C712D5804D7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60647" y="3600450"/>
              <a:ext cx="1306513" cy="3365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1600">
                  <a:ea typeface="SimSun" panose="02010600030101010101" pitchFamily="2" charset="-122"/>
                </a:rPr>
                <a:t>Block Pins</a:t>
              </a:r>
            </a:p>
          </p:txBody>
        </p:sp>
        <p:sp>
          <p:nvSpPr>
            <p:cNvPr id="43" name="Line 354">
              <a:extLst>
                <a:ext uri="{FF2B5EF4-FFF2-40B4-BE49-F238E27FC236}">
                  <a16:creationId xmlns:a16="http://schemas.microsoft.com/office/drawing/2014/main" id="{E9F1AB5F-799D-D243-8858-F250CC26432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763760" y="4875213"/>
              <a:ext cx="0" cy="6826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Line 355">
              <a:extLst>
                <a:ext uri="{FF2B5EF4-FFF2-40B4-BE49-F238E27FC236}">
                  <a16:creationId xmlns:a16="http://schemas.microsoft.com/office/drawing/2014/main" id="{80431C06-5258-5844-A2D6-EB4C29A639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773285" y="4294188"/>
              <a:ext cx="754062" cy="12731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Text Box 357">
              <a:extLst>
                <a:ext uri="{FF2B5EF4-FFF2-40B4-BE49-F238E27FC236}">
                  <a16:creationId xmlns:a16="http://schemas.microsoft.com/office/drawing/2014/main" id="{4331675F-2EC8-EA48-8037-7730D99B42F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27247" y="2719388"/>
              <a:ext cx="1063625" cy="3365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1600">
                  <a:ea typeface="SimSun" panose="02010600030101010101" pitchFamily="2" charset="-122"/>
                </a:rPr>
                <a:t>Block </a:t>
              </a:r>
              <a:r>
                <a:rPr lang="en-US" altLang="zh-CN" sz="1600" i="1">
                  <a:ea typeface="SimSun" panose="02010600030101010101" pitchFamily="2" charset="-122"/>
                </a:rPr>
                <a:t>a</a:t>
              </a:r>
            </a:p>
          </p:txBody>
        </p:sp>
        <p:sp>
          <p:nvSpPr>
            <p:cNvPr id="46" name="Text Box 358">
              <a:extLst>
                <a:ext uri="{FF2B5EF4-FFF2-40B4-BE49-F238E27FC236}">
                  <a16:creationId xmlns:a16="http://schemas.microsoft.com/office/drawing/2014/main" id="{9783039C-5A74-1040-8370-9A39149F194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49447" y="3908425"/>
              <a:ext cx="766763" cy="5810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1600">
                  <a:ea typeface="SimSun" panose="02010600030101010101" pitchFamily="2" charset="-122"/>
                </a:rPr>
                <a:t>Block</a:t>
              </a:r>
              <a:br>
                <a:rPr lang="en-US" altLang="zh-CN" sz="1600">
                  <a:ea typeface="SimSun" panose="02010600030101010101" pitchFamily="2" charset="-122"/>
                </a:rPr>
              </a:br>
              <a:r>
                <a:rPr lang="en-US" altLang="zh-CN" sz="1600" i="1">
                  <a:ea typeface="SimSun" panose="02010600030101010101" pitchFamily="2" charset="-122"/>
                </a:rPr>
                <a:t>b</a:t>
              </a:r>
            </a:p>
          </p:txBody>
        </p:sp>
        <p:sp>
          <p:nvSpPr>
            <p:cNvPr id="47" name="Text Box 359">
              <a:extLst>
                <a:ext uri="{FF2B5EF4-FFF2-40B4-BE49-F238E27FC236}">
                  <a16:creationId xmlns:a16="http://schemas.microsoft.com/office/drawing/2014/main" id="{47966C29-799F-694D-B1A6-E52915135CD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230735" y="3435350"/>
              <a:ext cx="1068387" cy="3365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1600">
                  <a:ea typeface="SimSun" panose="02010600030101010101" pitchFamily="2" charset="-122"/>
                </a:rPr>
                <a:t>Block </a:t>
              </a:r>
              <a:r>
                <a:rPr lang="en-US" altLang="zh-CN" sz="1600" i="1">
                  <a:ea typeface="SimSun" panose="02010600030101010101" pitchFamily="2" charset="-122"/>
                </a:rPr>
                <a:t>d</a:t>
              </a:r>
            </a:p>
          </p:txBody>
        </p:sp>
        <p:sp>
          <p:nvSpPr>
            <p:cNvPr id="48" name="Text Box 360">
              <a:extLst>
                <a:ext uri="{FF2B5EF4-FFF2-40B4-BE49-F238E27FC236}">
                  <a16:creationId xmlns:a16="http://schemas.microsoft.com/office/drawing/2014/main" id="{92752951-C4CC-834F-B579-1F0EB5FEB49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816397" y="4243388"/>
              <a:ext cx="1077913" cy="3365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1600">
                  <a:ea typeface="SimSun" panose="02010600030101010101" pitchFamily="2" charset="-122"/>
                </a:rPr>
                <a:t>Block </a:t>
              </a:r>
              <a:r>
                <a:rPr lang="en-US" altLang="zh-CN" sz="1600" i="1">
                  <a:ea typeface="SimSun" panose="02010600030101010101" pitchFamily="2" charset="-122"/>
                </a:rPr>
                <a:t>e</a:t>
              </a:r>
            </a:p>
          </p:txBody>
        </p:sp>
        <p:sp>
          <p:nvSpPr>
            <p:cNvPr id="49" name="Line 361">
              <a:extLst>
                <a:ext uri="{FF2B5EF4-FFF2-40B4-BE49-F238E27FC236}">
                  <a16:creationId xmlns:a16="http://schemas.microsoft.com/office/drawing/2014/main" id="{FE8EFF30-6C58-9940-B64D-E5275BD97BC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037185" y="1812925"/>
              <a:ext cx="0" cy="3016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Text Box 362">
              <a:extLst>
                <a:ext uri="{FF2B5EF4-FFF2-40B4-BE49-F238E27FC236}">
                  <a16:creationId xmlns:a16="http://schemas.microsoft.com/office/drawing/2014/main" id="{17098990-D0A3-1B4E-A03B-7FC82E95C9C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441872" y="1557338"/>
              <a:ext cx="1285875" cy="336550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1600">
                  <a:ea typeface="SimSun" panose="02010600030101010101" pitchFamily="2" charset="-122"/>
                </a:rPr>
                <a:t>Floorplan</a:t>
              </a:r>
            </a:p>
          </p:txBody>
        </p:sp>
        <p:sp>
          <p:nvSpPr>
            <p:cNvPr id="72" name="Line 385">
              <a:extLst>
                <a:ext uri="{FF2B5EF4-FFF2-40B4-BE49-F238E27FC236}">
                  <a16:creationId xmlns:a16="http://schemas.microsoft.com/office/drawing/2014/main" id="{F85DD51C-7E0B-764B-88BF-273E11D4A6F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6386060" y="3379788"/>
              <a:ext cx="276225" cy="29368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3" name="Line 386">
              <a:extLst>
                <a:ext uri="{FF2B5EF4-FFF2-40B4-BE49-F238E27FC236}">
                  <a16:creationId xmlns:a16="http://schemas.microsoft.com/office/drawing/2014/main" id="{99C3C155-F2D6-1A4C-B35D-C3A60AD2B82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900410" y="3937000"/>
              <a:ext cx="382587" cy="4476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4" name="Rectangle 387">
              <a:extLst>
                <a:ext uri="{FF2B5EF4-FFF2-40B4-BE49-F238E27FC236}">
                  <a16:creationId xmlns:a16="http://schemas.microsoft.com/office/drawing/2014/main" id="{809F06A0-E8D2-1041-894C-5BCD910768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83147" y="4965700"/>
              <a:ext cx="179388" cy="18097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75" name="Rectangle 388">
              <a:extLst>
                <a:ext uri="{FF2B5EF4-FFF2-40B4-BE49-F238E27FC236}">
                  <a16:creationId xmlns:a16="http://schemas.microsoft.com/office/drawing/2014/main" id="{91DF93E8-33CF-A742-B610-CA8BB808A9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60810" y="4967288"/>
              <a:ext cx="180975" cy="18097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76" name="Rectangle 389">
              <a:extLst>
                <a:ext uri="{FF2B5EF4-FFF2-40B4-BE49-F238E27FC236}">
                  <a16:creationId xmlns:a16="http://schemas.microsoft.com/office/drawing/2014/main" id="{B06DCE72-AD69-F14D-B538-1A0C9E8384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19422" y="4960938"/>
              <a:ext cx="180975" cy="18097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77" name="Rectangle 390">
              <a:extLst>
                <a:ext uri="{FF2B5EF4-FFF2-40B4-BE49-F238E27FC236}">
                  <a16:creationId xmlns:a16="http://schemas.microsoft.com/office/drawing/2014/main" id="{E8E528CC-4A21-AD40-89F7-12580604AA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17647" y="4552950"/>
              <a:ext cx="179388" cy="17938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78" name="Rectangle 391">
              <a:extLst>
                <a:ext uri="{FF2B5EF4-FFF2-40B4-BE49-F238E27FC236}">
                  <a16:creationId xmlns:a16="http://schemas.microsoft.com/office/drawing/2014/main" id="{9B737500-6F1B-D546-8284-EC3C9F141E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8760" y="2679700"/>
              <a:ext cx="179387" cy="17938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80" name="Freeform 393">
              <a:extLst>
                <a:ext uri="{FF2B5EF4-FFF2-40B4-BE49-F238E27FC236}">
                  <a16:creationId xmlns:a16="http://schemas.microsoft.com/office/drawing/2014/main" id="{27EA659C-856E-D14D-929F-F062595061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298622" y="2616200"/>
              <a:ext cx="361950" cy="1076325"/>
            </a:xfrm>
            <a:custGeom>
              <a:avLst/>
              <a:gdLst>
                <a:gd name="T0" fmla="*/ 0 w 228"/>
                <a:gd name="T1" fmla="*/ 1076325 h 678"/>
                <a:gd name="T2" fmla="*/ 238125 w 228"/>
                <a:gd name="T3" fmla="*/ 1076325 h 678"/>
                <a:gd name="T4" fmla="*/ 238125 w 228"/>
                <a:gd name="T5" fmla="*/ 0 h 678"/>
                <a:gd name="T6" fmla="*/ 361950 w 228"/>
                <a:gd name="T7" fmla="*/ 0 h 67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28" h="678">
                  <a:moveTo>
                    <a:pt x="0" y="678"/>
                  </a:moveTo>
                  <a:lnTo>
                    <a:pt x="150" y="678"/>
                  </a:lnTo>
                  <a:lnTo>
                    <a:pt x="150" y="0"/>
                  </a:lnTo>
                  <a:lnTo>
                    <a:pt x="228" y="0"/>
                  </a:ln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" name="Freeform 394">
              <a:extLst>
                <a:ext uri="{FF2B5EF4-FFF2-40B4-BE49-F238E27FC236}">
                  <a16:creationId xmlns:a16="http://schemas.microsoft.com/office/drawing/2014/main" id="{00F1E4AF-3D27-F845-AFEC-2333B3B682B6}"/>
                </a:ext>
              </a:extLst>
            </p:cNvPr>
            <p:cNvSpPr>
              <a:spLocks/>
            </p:cNvSpPr>
            <p:nvPr/>
          </p:nvSpPr>
          <p:spPr bwMode="auto">
            <a:xfrm>
              <a:off x="8065635" y="2797175"/>
              <a:ext cx="485775" cy="719138"/>
            </a:xfrm>
            <a:custGeom>
              <a:avLst/>
              <a:gdLst>
                <a:gd name="T0" fmla="*/ 0 w 309"/>
                <a:gd name="T1" fmla="*/ 719138 h 453"/>
                <a:gd name="T2" fmla="*/ 0 w 309"/>
                <a:gd name="T3" fmla="*/ 0 h 453"/>
                <a:gd name="T4" fmla="*/ 485775 w 309"/>
                <a:gd name="T5" fmla="*/ 0 h 453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309" h="453">
                  <a:moveTo>
                    <a:pt x="0" y="453"/>
                  </a:moveTo>
                  <a:lnTo>
                    <a:pt x="0" y="0"/>
                  </a:lnTo>
                  <a:lnTo>
                    <a:pt x="309" y="0"/>
                  </a:ln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" name="Freeform 395">
              <a:extLst>
                <a:ext uri="{FF2B5EF4-FFF2-40B4-BE49-F238E27FC236}">
                  <a16:creationId xmlns:a16="http://schemas.microsoft.com/office/drawing/2014/main" id="{AE81C7F7-00F3-574C-8FF8-7697FDD31DFA}"/>
                </a:ext>
              </a:extLst>
            </p:cNvPr>
            <p:cNvSpPr>
              <a:spLocks/>
            </p:cNvSpPr>
            <p:nvPr/>
          </p:nvSpPr>
          <p:spPr bwMode="auto">
            <a:xfrm>
              <a:off x="8846685" y="3697288"/>
              <a:ext cx="781050" cy="300037"/>
            </a:xfrm>
            <a:custGeom>
              <a:avLst/>
              <a:gdLst>
                <a:gd name="T0" fmla="*/ 781050 w 492"/>
                <a:gd name="T1" fmla="*/ 0 h 189"/>
                <a:gd name="T2" fmla="*/ 609600 w 492"/>
                <a:gd name="T3" fmla="*/ 0 h 189"/>
                <a:gd name="T4" fmla="*/ 609600 w 492"/>
                <a:gd name="T5" fmla="*/ 300037 h 189"/>
                <a:gd name="T6" fmla="*/ 0 w 492"/>
                <a:gd name="T7" fmla="*/ 300037 h 189"/>
                <a:gd name="T8" fmla="*/ 0 w 492"/>
                <a:gd name="T9" fmla="*/ 204787 h 18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92" h="189">
                  <a:moveTo>
                    <a:pt x="492" y="0"/>
                  </a:moveTo>
                  <a:lnTo>
                    <a:pt x="384" y="0"/>
                  </a:lnTo>
                  <a:lnTo>
                    <a:pt x="384" y="189"/>
                  </a:lnTo>
                  <a:lnTo>
                    <a:pt x="0" y="189"/>
                  </a:lnTo>
                  <a:lnTo>
                    <a:pt x="0" y="129"/>
                  </a:lnTo>
                </a:path>
              </a:pathLst>
            </a:custGeom>
            <a:noFill/>
            <a:ln w="19050" cap="flat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3" name="Text Box 396">
              <a:extLst>
                <a:ext uri="{FF2B5EF4-FFF2-40B4-BE49-F238E27FC236}">
                  <a16:creationId xmlns:a16="http://schemas.microsoft.com/office/drawing/2014/main" id="{16B4046C-B0B7-E345-9BFE-F664609F717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413297" y="2671763"/>
              <a:ext cx="1077913" cy="3365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1600">
                  <a:ea typeface="SimSun" panose="02010600030101010101" pitchFamily="2" charset="-122"/>
                </a:rPr>
                <a:t>Block </a:t>
              </a:r>
              <a:r>
                <a:rPr lang="en-US" altLang="zh-CN" sz="1600" i="1">
                  <a:ea typeface="SimSun" panose="02010600030101010101" pitchFamily="2" charset="-122"/>
                </a:rPr>
                <a:t>c</a:t>
              </a:r>
            </a:p>
          </p:txBody>
        </p:sp>
        <p:sp>
          <p:nvSpPr>
            <p:cNvPr id="84" name="Freeform 397">
              <a:extLst>
                <a:ext uri="{FF2B5EF4-FFF2-40B4-BE49-F238E27FC236}">
                  <a16:creationId xmlns:a16="http://schemas.microsoft.com/office/drawing/2014/main" id="{57DD3B7E-9791-A745-B17E-77A3B39AE6B2}"/>
                </a:ext>
              </a:extLst>
            </p:cNvPr>
            <p:cNvSpPr>
              <a:spLocks/>
            </p:cNvSpPr>
            <p:nvPr/>
          </p:nvSpPr>
          <p:spPr bwMode="auto">
            <a:xfrm>
              <a:off x="9341985" y="3987800"/>
              <a:ext cx="114300" cy="495300"/>
            </a:xfrm>
            <a:custGeom>
              <a:avLst/>
              <a:gdLst>
                <a:gd name="T0" fmla="*/ 114300 w 72"/>
                <a:gd name="T1" fmla="*/ 0 h 312"/>
                <a:gd name="T2" fmla="*/ 114300 w 72"/>
                <a:gd name="T3" fmla="*/ 495300 h 312"/>
                <a:gd name="T4" fmla="*/ 0 w 72"/>
                <a:gd name="T5" fmla="*/ 495300 h 312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72" h="312">
                  <a:moveTo>
                    <a:pt x="72" y="0"/>
                  </a:moveTo>
                  <a:lnTo>
                    <a:pt x="72" y="312"/>
                  </a:lnTo>
                  <a:lnTo>
                    <a:pt x="0" y="312"/>
                  </a:lnTo>
                </a:path>
              </a:pathLst>
            </a:custGeom>
            <a:noFill/>
            <a:ln w="19050" cap="flat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5" name="Freeform 398">
              <a:extLst>
                <a:ext uri="{FF2B5EF4-FFF2-40B4-BE49-F238E27FC236}">
                  <a16:creationId xmlns:a16="http://schemas.microsoft.com/office/drawing/2014/main" id="{7B5A2B78-413E-A644-9D73-7FB77B2D274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03497" y="4221163"/>
              <a:ext cx="3252788" cy="595312"/>
            </a:xfrm>
            <a:custGeom>
              <a:avLst/>
              <a:gdLst>
                <a:gd name="T0" fmla="*/ 3252788 w 2049"/>
                <a:gd name="T1" fmla="*/ 223837 h 375"/>
                <a:gd name="T2" fmla="*/ 3252788 w 2049"/>
                <a:gd name="T3" fmla="*/ 595312 h 375"/>
                <a:gd name="T4" fmla="*/ 600075 w 2049"/>
                <a:gd name="T5" fmla="*/ 595312 h 375"/>
                <a:gd name="T6" fmla="*/ 600075 w 2049"/>
                <a:gd name="T7" fmla="*/ 0 h 375"/>
                <a:gd name="T8" fmla="*/ 0 w 2049"/>
                <a:gd name="T9" fmla="*/ 0 h 37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049" h="375">
                  <a:moveTo>
                    <a:pt x="2049" y="141"/>
                  </a:moveTo>
                  <a:lnTo>
                    <a:pt x="2049" y="375"/>
                  </a:lnTo>
                  <a:lnTo>
                    <a:pt x="378" y="375"/>
                  </a:lnTo>
                  <a:lnTo>
                    <a:pt x="378" y="0"/>
                  </a:lnTo>
                  <a:lnTo>
                    <a:pt x="0" y="0"/>
                  </a:lnTo>
                </a:path>
              </a:pathLst>
            </a:custGeom>
            <a:noFill/>
            <a:ln w="19050" cap="flat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6" name="Freeform 399">
              <a:extLst>
                <a:ext uri="{FF2B5EF4-FFF2-40B4-BE49-F238E27FC236}">
                  <a16:creationId xmlns:a16="http://schemas.microsoft.com/office/drawing/2014/main" id="{FB2DEE31-1C18-2C40-B4A7-F449EB1C7C20}"/>
                </a:ext>
              </a:extLst>
            </p:cNvPr>
            <p:cNvSpPr>
              <a:spLocks/>
            </p:cNvSpPr>
            <p:nvPr/>
          </p:nvSpPr>
          <p:spPr bwMode="auto">
            <a:xfrm>
              <a:off x="5536747" y="3687763"/>
              <a:ext cx="371475" cy="1162050"/>
            </a:xfrm>
            <a:custGeom>
              <a:avLst/>
              <a:gdLst>
                <a:gd name="T0" fmla="*/ 0 w 234"/>
                <a:gd name="T1" fmla="*/ 0 h 729"/>
                <a:gd name="T2" fmla="*/ 0 w 234"/>
                <a:gd name="T3" fmla="*/ 1162050 h 729"/>
                <a:gd name="T4" fmla="*/ 371475 w 234"/>
                <a:gd name="T5" fmla="*/ 1162050 h 729"/>
                <a:gd name="T6" fmla="*/ 371475 w 234"/>
                <a:gd name="T7" fmla="*/ 1042498 h 72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34" h="729">
                  <a:moveTo>
                    <a:pt x="0" y="0"/>
                  </a:moveTo>
                  <a:lnTo>
                    <a:pt x="0" y="729"/>
                  </a:lnTo>
                  <a:lnTo>
                    <a:pt x="234" y="729"/>
                  </a:lnTo>
                  <a:lnTo>
                    <a:pt x="234" y="654"/>
                  </a:ln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7" name="Text Box 400">
              <a:extLst>
                <a:ext uri="{FF2B5EF4-FFF2-40B4-BE49-F238E27FC236}">
                  <a16:creationId xmlns:a16="http://schemas.microsoft.com/office/drawing/2014/main" id="{223EB106-D57E-C94C-B38B-849155B79E7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90166" y="5478463"/>
              <a:ext cx="2125662" cy="336550"/>
            </a:xfrm>
            <a:prstGeom prst="rect">
              <a:avLst/>
            </a:prstGeom>
            <a:solidFill>
              <a:srgbClr val="EDEDE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1600">
                  <a:ea typeface="SimSun" panose="02010600030101010101" pitchFamily="2" charset="-122"/>
                </a:rPr>
                <a:t>Supply Network</a:t>
              </a:r>
            </a:p>
          </p:txBody>
        </p:sp>
        <p:sp>
          <p:nvSpPr>
            <p:cNvPr id="88" name="Line 401">
              <a:extLst>
                <a:ext uri="{FF2B5EF4-FFF2-40B4-BE49-F238E27FC236}">
                  <a16:creationId xmlns:a16="http://schemas.microsoft.com/office/drawing/2014/main" id="{232A968F-FF09-4F4B-B0A6-DB33A7DE2CE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503535" y="3502025"/>
              <a:ext cx="38100" cy="42863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9" name="Freeform 402">
              <a:extLst>
                <a:ext uri="{FF2B5EF4-FFF2-40B4-BE49-F238E27FC236}">
                  <a16:creationId xmlns:a16="http://schemas.microsoft.com/office/drawing/2014/main" id="{8C74099C-1870-5D46-8578-1D72BA74F211}"/>
                </a:ext>
              </a:extLst>
            </p:cNvPr>
            <p:cNvSpPr>
              <a:spLocks/>
            </p:cNvSpPr>
            <p:nvPr/>
          </p:nvSpPr>
          <p:spPr bwMode="auto">
            <a:xfrm>
              <a:off x="6932160" y="2492375"/>
              <a:ext cx="2705100" cy="1204913"/>
            </a:xfrm>
            <a:custGeom>
              <a:avLst/>
              <a:gdLst>
                <a:gd name="T0" fmla="*/ 2705100 w 1704"/>
                <a:gd name="T1" fmla="*/ 1204913 h 759"/>
                <a:gd name="T2" fmla="*/ 2524125 w 1704"/>
                <a:gd name="T3" fmla="*/ 1204913 h 759"/>
                <a:gd name="T4" fmla="*/ 2524125 w 1704"/>
                <a:gd name="T5" fmla="*/ 0 h 759"/>
                <a:gd name="T6" fmla="*/ 347663 w 1704"/>
                <a:gd name="T7" fmla="*/ 0 h 759"/>
                <a:gd name="T8" fmla="*/ 347663 w 1704"/>
                <a:gd name="T9" fmla="*/ 547688 h 759"/>
                <a:gd name="T10" fmla="*/ 0 w 1704"/>
                <a:gd name="T11" fmla="*/ 547688 h 75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704" h="759">
                  <a:moveTo>
                    <a:pt x="1704" y="759"/>
                  </a:moveTo>
                  <a:lnTo>
                    <a:pt x="1590" y="759"/>
                  </a:lnTo>
                  <a:lnTo>
                    <a:pt x="1590" y="0"/>
                  </a:lnTo>
                  <a:lnTo>
                    <a:pt x="219" y="0"/>
                  </a:lnTo>
                  <a:lnTo>
                    <a:pt x="219" y="345"/>
                  </a:lnTo>
                  <a:lnTo>
                    <a:pt x="0" y="345"/>
                  </a:lnTo>
                </a:path>
              </a:pathLst>
            </a:custGeom>
            <a:noFill/>
            <a:ln w="19050" cap="flat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93" name="TextBox 92">
            <a:extLst>
              <a:ext uri="{FF2B5EF4-FFF2-40B4-BE49-F238E27FC236}">
                <a16:creationId xmlns:a16="http://schemas.microsoft.com/office/drawing/2014/main" id="{51A52604-98AA-704C-8305-78CA43AD2FCC}"/>
              </a:ext>
            </a:extLst>
          </p:cNvPr>
          <p:cNvSpPr txBox="1"/>
          <p:nvPr/>
        </p:nvSpPr>
        <p:spPr>
          <a:xfrm>
            <a:off x="984152" y="5979674"/>
            <a:ext cx="43011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Partitioned modules (e.g., FM algorithm)</a:t>
            </a:r>
          </a:p>
        </p:txBody>
      </p:sp>
    </p:spTree>
    <p:extLst>
      <p:ext uri="{BB962C8B-B14F-4D97-AF65-F5344CB8AC3E}">
        <p14:creationId xmlns:p14="http://schemas.microsoft.com/office/powerpoint/2010/main" val="36433826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5C4B4B-63F7-054F-B87D-10AC412CC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Recover Area Recursively (cont’d)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E41430-77B4-2348-93AA-BA9C8008F5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Binary operator: V and H</a:t>
            </a:r>
          </a:p>
          <a:p>
            <a:pPr lvl="1"/>
            <a:r>
              <a:rPr lang="en-US" dirty="0"/>
              <a:t>V: </a:t>
            </a:r>
            <a:r>
              <a:rPr lang="en-US" sz="2400" dirty="0">
                <a:latin typeface="Arial"/>
                <a:ea typeface="新細明體"/>
              </a:rPr>
              <a:t>maximum on width and summation on height</a:t>
            </a:r>
            <a:endParaRPr lang="en-US" dirty="0"/>
          </a:p>
          <a:p>
            <a:pPr lvl="1"/>
            <a:r>
              <a:rPr lang="en-US" dirty="0"/>
              <a:t>H: </a:t>
            </a:r>
            <a:r>
              <a:rPr lang="en-US" sz="2400" dirty="0">
                <a:latin typeface="Arial"/>
                <a:ea typeface="新細明體"/>
              </a:rPr>
              <a:t>maximum on height and summation on width </a:t>
            </a:r>
            <a:endParaRPr lang="en-US" dirty="0"/>
          </a:p>
          <a:p>
            <a:endParaRPr lang="en-US" dirty="0"/>
          </a:p>
        </p:txBody>
      </p:sp>
      <p:sp>
        <p:nvSpPr>
          <p:cNvPr id="27" name="Rounded Rectangular Callout 26">
            <a:extLst>
              <a:ext uri="{FF2B5EF4-FFF2-40B4-BE49-F238E27FC236}">
                <a16:creationId xmlns:a16="http://schemas.microsoft.com/office/drawing/2014/main" id="{C491F386-F2B5-F24B-9F03-247C1373BF85}"/>
              </a:ext>
            </a:extLst>
          </p:cNvPr>
          <p:cNvSpPr/>
          <p:nvPr/>
        </p:nvSpPr>
        <p:spPr>
          <a:xfrm>
            <a:off x="8797510" y="2450490"/>
            <a:ext cx="2552870" cy="1748702"/>
          </a:xfrm>
          <a:prstGeom prst="wedgeRoundRectCallout">
            <a:avLst>
              <a:gd name="adj1" fmla="val -127766"/>
              <a:gd name="adj2" fmla="val -9428"/>
              <a:gd name="adj3" fmla="val 16667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Bottom-up merging left and right subtrees</a:t>
            </a:r>
          </a:p>
        </p:txBody>
      </p:sp>
      <p:sp>
        <p:nvSpPr>
          <p:cNvPr id="30" name="CustomShape 1">
            <a:extLst>
              <a:ext uri="{FF2B5EF4-FFF2-40B4-BE49-F238E27FC236}">
                <a16:creationId xmlns:a16="http://schemas.microsoft.com/office/drawing/2014/main" id="{0363101E-AC22-6C49-9AC0-DC0F0C5C9B0B}"/>
              </a:ext>
            </a:extLst>
          </p:cNvPr>
          <p:cNvSpPr/>
          <p:nvPr/>
        </p:nvSpPr>
        <p:spPr>
          <a:xfrm>
            <a:off x="1433160" y="4775192"/>
            <a:ext cx="2016000" cy="791640"/>
          </a:xfrm>
          <a:prstGeom prst="rect">
            <a:avLst/>
          </a:prstGeom>
          <a:noFill/>
          <a:ln w="9360">
            <a:solidFill>
              <a:srgbClr val="000000"/>
            </a:solidFill>
            <a:miter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2400">
                <a:solidFill>
                  <a:srgbClr val="000000"/>
                </a:solidFill>
                <a:latin typeface="Tahoma"/>
                <a:ea typeface="新細明體"/>
              </a:rPr>
              <a:t>1</a:t>
            </a:r>
            <a:endParaRPr/>
          </a:p>
        </p:txBody>
      </p:sp>
      <p:sp>
        <p:nvSpPr>
          <p:cNvPr id="31" name="CustomShape 2">
            <a:extLst>
              <a:ext uri="{FF2B5EF4-FFF2-40B4-BE49-F238E27FC236}">
                <a16:creationId xmlns:a16="http://schemas.microsoft.com/office/drawing/2014/main" id="{0AFACDBF-2092-3847-ADA2-08AFDA80382B}"/>
              </a:ext>
            </a:extLst>
          </p:cNvPr>
          <p:cNvSpPr/>
          <p:nvPr/>
        </p:nvSpPr>
        <p:spPr>
          <a:xfrm>
            <a:off x="1433160" y="3983192"/>
            <a:ext cx="1223640" cy="791640"/>
          </a:xfrm>
          <a:prstGeom prst="rect">
            <a:avLst/>
          </a:prstGeom>
          <a:noFill/>
          <a:ln w="9360">
            <a:solidFill>
              <a:srgbClr val="000000"/>
            </a:solidFill>
            <a:miter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2400">
                <a:solidFill>
                  <a:srgbClr val="000000"/>
                </a:solidFill>
                <a:latin typeface="Tahoma"/>
                <a:ea typeface="新細明體"/>
              </a:rPr>
              <a:t>2</a:t>
            </a:r>
            <a:endParaRPr/>
          </a:p>
        </p:txBody>
      </p:sp>
      <p:sp>
        <p:nvSpPr>
          <p:cNvPr id="32" name="CustomShape 3">
            <a:extLst>
              <a:ext uri="{FF2B5EF4-FFF2-40B4-BE49-F238E27FC236}">
                <a16:creationId xmlns:a16="http://schemas.microsoft.com/office/drawing/2014/main" id="{6394CE15-1CB2-7743-AF4E-0A8A72B91BE7}"/>
              </a:ext>
            </a:extLst>
          </p:cNvPr>
          <p:cNvSpPr/>
          <p:nvPr/>
        </p:nvSpPr>
        <p:spPr>
          <a:xfrm>
            <a:off x="1433160" y="3191192"/>
            <a:ext cx="1007640" cy="791640"/>
          </a:xfrm>
          <a:prstGeom prst="rect">
            <a:avLst/>
          </a:prstGeom>
          <a:noFill/>
          <a:ln w="9360">
            <a:solidFill>
              <a:srgbClr val="000000"/>
            </a:solidFill>
            <a:miter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2400">
                <a:solidFill>
                  <a:srgbClr val="000000"/>
                </a:solidFill>
                <a:latin typeface="Tahoma"/>
                <a:ea typeface="新細明體"/>
              </a:rPr>
              <a:t>3</a:t>
            </a:r>
            <a:endParaRPr/>
          </a:p>
        </p:txBody>
      </p:sp>
      <p:sp>
        <p:nvSpPr>
          <p:cNvPr id="33" name="CustomShape 4">
            <a:extLst>
              <a:ext uri="{FF2B5EF4-FFF2-40B4-BE49-F238E27FC236}">
                <a16:creationId xmlns:a16="http://schemas.microsoft.com/office/drawing/2014/main" id="{A8746770-4D26-DF47-A382-D3BB4BAC9DF0}"/>
              </a:ext>
            </a:extLst>
          </p:cNvPr>
          <p:cNvSpPr/>
          <p:nvPr/>
        </p:nvSpPr>
        <p:spPr>
          <a:xfrm>
            <a:off x="2441520" y="3407192"/>
            <a:ext cx="1007640" cy="575640"/>
          </a:xfrm>
          <a:prstGeom prst="rect">
            <a:avLst/>
          </a:prstGeom>
          <a:noFill/>
          <a:ln w="9360">
            <a:solidFill>
              <a:srgbClr val="000000"/>
            </a:solidFill>
            <a:miter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2400">
                <a:solidFill>
                  <a:srgbClr val="000000"/>
                </a:solidFill>
                <a:latin typeface="Tahoma"/>
                <a:ea typeface="新細明體"/>
              </a:rPr>
              <a:t>4</a:t>
            </a:r>
            <a:endParaRPr/>
          </a:p>
        </p:txBody>
      </p:sp>
      <p:sp>
        <p:nvSpPr>
          <p:cNvPr id="34" name="CustomShape 5">
            <a:extLst>
              <a:ext uri="{FF2B5EF4-FFF2-40B4-BE49-F238E27FC236}">
                <a16:creationId xmlns:a16="http://schemas.microsoft.com/office/drawing/2014/main" id="{3815F6F2-108B-D644-A5D1-D6C100990585}"/>
              </a:ext>
            </a:extLst>
          </p:cNvPr>
          <p:cNvSpPr/>
          <p:nvPr/>
        </p:nvSpPr>
        <p:spPr>
          <a:xfrm flipH="1">
            <a:off x="1288440" y="3191192"/>
            <a:ext cx="360" cy="2376000"/>
          </a:xfrm>
          <a:prstGeom prst="straightConnector1">
            <a:avLst/>
          </a:prstGeom>
          <a:solidFill>
            <a:srgbClr val="00E4A8"/>
          </a:solidFill>
          <a:ln w="28440">
            <a:solidFill>
              <a:srgbClr val="000000"/>
            </a:solidFill>
            <a:miter/>
            <a:headEnd type="arrow" w="med" len="med"/>
            <a:tailEnd type="arrow" w="med" len="med"/>
          </a:ln>
        </p:spPr>
      </p:sp>
      <p:sp>
        <p:nvSpPr>
          <p:cNvPr id="35" name="CustomShape 6">
            <a:extLst>
              <a:ext uri="{FF2B5EF4-FFF2-40B4-BE49-F238E27FC236}">
                <a16:creationId xmlns:a16="http://schemas.microsoft.com/office/drawing/2014/main" id="{5459BCC9-4063-3E48-80DB-0294E2CFDD8E}"/>
              </a:ext>
            </a:extLst>
          </p:cNvPr>
          <p:cNvSpPr/>
          <p:nvPr/>
        </p:nvSpPr>
        <p:spPr>
          <a:xfrm rot="16200000">
            <a:off x="342720" y="4122152"/>
            <a:ext cx="1187280" cy="5058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>
                <a:solidFill>
                  <a:srgbClr val="000000"/>
                </a:solidFill>
                <a:latin typeface="Tahoma"/>
                <a:ea typeface="新細明體"/>
              </a:rPr>
              <a:t>H</a:t>
            </a:r>
            <a:r>
              <a:rPr lang="en-US" sz="2400" baseline="-25000">
                <a:solidFill>
                  <a:srgbClr val="000000"/>
                </a:solidFill>
                <a:latin typeface="Tahoma"/>
                <a:ea typeface="新細明體"/>
              </a:rPr>
              <a:t>1234</a:t>
            </a:r>
            <a:endParaRPr/>
          </a:p>
        </p:txBody>
      </p:sp>
      <p:sp>
        <p:nvSpPr>
          <p:cNvPr id="36" name="CustomShape 7">
            <a:extLst>
              <a:ext uri="{FF2B5EF4-FFF2-40B4-BE49-F238E27FC236}">
                <a16:creationId xmlns:a16="http://schemas.microsoft.com/office/drawing/2014/main" id="{9FE70DE8-C251-DB47-AD51-5D9759E72C59}"/>
              </a:ext>
            </a:extLst>
          </p:cNvPr>
          <p:cNvSpPr/>
          <p:nvPr/>
        </p:nvSpPr>
        <p:spPr>
          <a:xfrm>
            <a:off x="2994670" y="2819041"/>
            <a:ext cx="2232000" cy="5058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00"/>
                </a:solidFill>
                <a:latin typeface="Tahoma"/>
                <a:ea typeface="新細明體"/>
              </a:rPr>
              <a:t>W</a:t>
            </a:r>
            <a:r>
              <a:rPr lang="en-US" sz="2400" baseline="-25000" dirty="0">
                <a:solidFill>
                  <a:srgbClr val="000000"/>
                </a:solidFill>
                <a:latin typeface="Tahoma"/>
                <a:ea typeface="新細明體"/>
              </a:rPr>
              <a:t>1234</a:t>
            </a:r>
            <a:endParaRPr dirty="0"/>
          </a:p>
        </p:txBody>
      </p:sp>
      <p:sp>
        <p:nvSpPr>
          <p:cNvPr id="37" name="CustomShape 8">
            <a:extLst>
              <a:ext uri="{FF2B5EF4-FFF2-40B4-BE49-F238E27FC236}">
                <a16:creationId xmlns:a16="http://schemas.microsoft.com/office/drawing/2014/main" id="{D862A3F4-83B9-534F-86F6-08E34370748A}"/>
              </a:ext>
            </a:extLst>
          </p:cNvPr>
          <p:cNvSpPr/>
          <p:nvPr/>
        </p:nvSpPr>
        <p:spPr>
          <a:xfrm>
            <a:off x="1433160" y="3047192"/>
            <a:ext cx="2088000" cy="360"/>
          </a:xfrm>
          <a:prstGeom prst="straightConnector1">
            <a:avLst/>
          </a:prstGeom>
          <a:solidFill>
            <a:srgbClr val="00E4A8"/>
          </a:solidFill>
          <a:ln w="28440">
            <a:solidFill>
              <a:srgbClr val="000000"/>
            </a:solidFill>
            <a:miter/>
            <a:headEnd type="arrow" w="med" len="med"/>
            <a:tailEnd type="arrow" w="med" len="med"/>
          </a:ln>
        </p:spPr>
      </p:sp>
      <p:sp>
        <p:nvSpPr>
          <p:cNvPr id="38" name="CustomShape 9">
            <a:extLst>
              <a:ext uri="{FF2B5EF4-FFF2-40B4-BE49-F238E27FC236}">
                <a16:creationId xmlns:a16="http://schemas.microsoft.com/office/drawing/2014/main" id="{739C43C4-C70D-D44D-9948-BFFA9F6BF98F}"/>
              </a:ext>
            </a:extLst>
          </p:cNvPr>
          <p:cNvSpPr/>
          <p:nvPr/>
        </p:nvSpPr>
        <p:spPr>
          <a:xfrm>
            <a:off x="5421660" y="3839192"/>
            <a:ext cx="359640" cy="359640"/>
          </a:xfrm>
          <a:prstGeom prst="ellipse">
            <a:avLst/>
          </a:prstGeom>
          <a:noFill/>
          <a:ln w="9360">
            <a:solidFill>
              <a:srgbClr val="000000"/>
            </a:solidFill>
            <a:miter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2400">
                <a:solidFill>
                  <a:srgbClr val="000000"/>
                </a:solidFill>
                <a:latin typeface="Tahoma"/>
                <a:ea typeface="新細明體"/>
              </a:rPr>
              <a:t>H</a:t>
            </a:r>
            <a:endParaRPr/>
          </a:p>
        </p:txBody>
      </p:sp>
      <p:sp>
        <p:nvSpPr>
          <p:cNvPr id="39" name="CustomShape 10">
            <a:extLst>
              <a:ext uri="{FF2B5EF4-FFF2-40B4-BE49-F238E27FC236}">
                <a16:creationId xmlns:a16="http://schemas.microsoft.com/office/drawing/2014/main" id="{95EADC42-EE68-A346-A382-43F27C151CB7}"/>
              </a:ext>
            </a:extLst>
          </p:cNvPr>
          <p:cNvSpPr/>
          <p:nvPr/>
        </p:nvSpPr>
        <p:spPr>
          <a:xfrm>
            <a:off x="4989660" y="4631192"/>
            <a:ext cx="359640" cy="359640"/>
          </a:xfrm>
          <a:prstGeom prst="ellipse">
            <a:avLst/>
          </a:prstGeom>
          <a:noFill/>
          <a:ln w="9360">
            <a:solidFill>
              <a:srgbClr val="000000"/>
            </a:solidFill>
            <a:miter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2400">
                <a:solidFill>
                  <a:srgbClr val="000000"/>
                </a:solidFill>
                <a:latin typeface="Tahoma"/>
                <a:ea typeface="新細明體"/>
              </a:rPr>
              <a:t>1</a:t>
            </a:r>
            <a:endParaRPr/>
          </a:p>
        </p:txBody>
      </p:sp>
      <p:sp>
        <p:nvSpPr>
          <p:cNvPr id="40" name="CustomShape 11">
            <a:extLst>
              <a:ext uri="{FF2B5EF4-FFF2-40B4-BE49-F238E27FC236}">
                <a16:creationId xmlns:a16="http://schemas.microsoft.com/office/drawing/2014/main" id="{AD5934B3-1788-E64D-BBFE-DA364929D90B}"/>
              </a:ext>
            </a:extLst>
          </p:cNvPr>
          <p:cNvSpPr/>
          <p:nvPr/>
        </p:nvSpPr>
        <p:spPr>
          <a:xfrm>
            <a:off x="5853660" y="4631192"/>
            <a:ext cx="359640" cy="359640"/>
          </a:xfrm>
          <a:prstGeom prst="ellipse">
            <a:avLst/>
          </a:prstGeom>
          <a:noFill/>
          <a:ln w="9360">
            <a:solidFill>
              <a:srgbClr val="000000"/>
            </a:solidFill>
            <a:miter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2400">
                <a:solidFill>
                  <a:srgbClr val="000000"/>
                </a:solidFill>
                <a:latin typeface="Tahoma"/>
                <a:ea typeface="新細明體"/>
              </a:rPr>
              <a:t>2</a:t>
            </a:r>
            <a:endParaRPr/>
          </a:p>
        </p:txBody>
      </p:sp>
      <p:sp>
        <p:nvSpPr>
          <p:cNvPr id="41" name="CustomShape 12">
            <a:extLst>
              <a:ext uri="{FF2B5EF4-FFF2-40B4-BE49-F238E27FC236}">
                <a16:creationId xmlns:a16="http://schemas.microsoft.com/office/drawing/2014/main" id="{CCB25584-2204-794B-B45B-FF98F8B8626C}"/>
              </a:ext>
            </a:extLst>
          </p:cNvPr>
          <p:cNvSpPr/>
          <p:nvPr/>
        </p:nvSpPr>
        <p:spPr>
          <a:xfrm flipH="1">
            <a:off x="5168940" y="4199192"/>
            <a:ext cx="431640" cy="431640"/>
          </a:xfrm>
          <a:prstGeom prst="straightConnector1">
            <a:avLst/>
          </a:prstGeom>
          <a:solidFill>
            <a:srgbClr val="00E4A8"/>
          </a:solidFill>
          <a:ln w="19080">
            <a:solidFill>
              <a:srgbClr val="000000"/>
            </a:solidFill>
            <a:miter/>
            <a:tailEnd type="arrow" w="med" len="med"/>
          </a:ln>
        </p:spPr>
      </p:sp>
      <p:sp>
        <p:nvSpPr>
          <p:cNvPr id="42" name="CustomShape 13">
            <a:extLst>
              <a:ext uri="{FF2B5EF4-FFF2-40B4-BE49-F238E27FC236}">
                <a16:creationId xmlns:a16="http://schemas.microsoft.com/office/drawing/2014/main" id="{644894C6-C3E7-FE46-9EBC-77ACE2A9C901}"/>
              </a:ext>
            </a:extLst>
          </p:cNvPr>
          <p:cNvSpPr/>
          <p:nvPr/>
        </p:nvSpPr>
        <p:spPr>
          <a:xfrm>
            <a:off x="5601660" y="4199192"/>
            <a:ext cx="431640" cy="431640"/>
          </a:xfrm>
          <a:prstGeom prst="straightConnector1">
            <a:avLst/>
          </a:prstGeom>
          <a:solidFill>
            <a:srgbClr val="00E4A8"/>
          </a:solidFill>
          <a:ln w="19080">
            <a:solidFill>
              <a:srgbClr val="000000"/>
            </a:solidFill>
            <a:miter/>
            <a:tailEnd type="arrow" w="med" len="med"/>
          </a:ln>
        </p:spPr>
      </p:sp>
      <p:sp>
        <p:nvSpPr>
          <p:cNvPr id="43" name="CustomShape 14">
            <a:extLst>
              <a:ext uri="{FF2B5EF4-FFF2-40B4-BE49-F238E27FC236}">
                <a16:creationId xmlns:a16="http://schemas.microsoft.com/office/drawing/2014/main" id="{0D3EAB08-0EDB-7144-B9F4-CE92E991B0C0}"/>
              </a:ext>
            </a:extLst>
          </p:cNvPr>
          <p:cNvSpPr/>
          <p:nvPr/>
        </p:nvSpPr>
        <p:spPr>
          <a:xfrm>
            <a:off x="6898020" y="3839192"/>
            <a:ext cx="359640" cy="359640"/>
          </a:xfrm>
          <a:prstGeom prst="ellipse">
            <a:avLst/>
          </a:prstGeom>
          <a:noFill/>
          <a:ln w="9360">
            <a:solidFill>
              <a:srgbClr val="000000"/>
            </a:solidFill>
            <a:miter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2400">
                <a:solidFill>
                  <a:srgbClr val="000000"/>
                </a:solidFill>
                <a:latin typeface="Tahoma"/>
                <a:ea typeface="新細明體"/>
              </a:rPr>
              <a:t>V</a:t>
            </a:r>
            <a:endParaRPr/>
          </a:p>
        </p:txBody>
      </p:sp>
      <p:sp>
        <p:nvSpPr>
          <p:cNvPr id="44" name="CustomShape 15">
            <a:extLst>
              <a:ext uri="{FF2B5EF4-FFF2-40B4-BE49-F238E27FC236}">
                <a16:creationId xmlns:a16="http://schemas.microsoft.com/office/drawing/2014/main" id="{B9917802-EF4C-974A-B366-5EE6AC7D15A6}"/>
              </a:ext>
            </a:extLst>
          </p:cNvPr>
          <p:cNvSpPr/>
          <p:nvPr/>
        </p:nvSpPr>
        <p:spPr>
          <a:xfrm>
            <a:off x="6465660" y="4631192"/>
            <a:ext cx="359640" cy="359640"/>
          </a:xfrm>
          <a:prstGeom prst="ellipse">
            <a:avLst/>
          </a:prstGeom>
          <a:noFill/>
          <a:ln w="9360">
            <a:solidFill>
              <a:srgbClr val="000000"/>
            </a:solidFill>
            <a:miter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2400">
                <a:solidFill>
                  <a:srgbClr val="000000"/>
                </a:solidFill>
                <a:latin typeface="Tahoma"/>
                <a:ea typeface="新細明體"/>
              </a:rPr>
              <a:t>3</a:t>
            </a:r>
            <a:endParaRPr/>
          </a:p>
        </p:txBody>
      </p:sp>
      <p:sp>
        <p:nvSpPr>
          <p:cNvPr id="45" name="CustomShape 16">
            <a:extLst>
              <a:ext uri="{FF2B5EF4-FFF2-40B4-BE49-F238E27FC236}">
                <a16:creationId xmlns:a16="http://schemas.microsoft.com/office/drawing/2014/main" id="{2B8D28D7-8622-FA4A-A5B4-495CBCF385D2}"/>
              </a:ext>
            </a:extLst>
          </p:cNvPr>
          <p:cNvSpPr/>
          <p:nvPr/>
        </p:nvSpPr>
        <p:spPr>
          <a:xfrm>
            <a:off x="7402020" y="4631192"/>
            <a:ext cx="359640" cy="359640"/>
          </a:xfrm>
          <a:prstGeom prst="ellipse">
            <a:avLst/>
          </a:prstGeom>
          <a:noFill/>
          <a:ln w="9360">
            <a:solidFill>
              <a:srgbClr val="000000"/>
            </a:solidFill>
            <a:miter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2400">
                <a:solidFill>
                  <a:srgbClr val="000000"/>
                </a:solidFill>
                <a:latin typeface="Tahoma"/>
                <a:ea typeface="新細明體"/>
              </a:rPr>
              <a:t>4</a:t>
            </a:r>
            <a:endParaRPr/>
          </a:p>
        </p:txBody>
      </p:sp>
      <p:sp>
        <p:nvSpPr>
          <p:cNvPr id="46" name="CustomShape 17">
            <a:extLst>
              <a:ext uri="{FF2B5EF4-FFF2-40B4-BE49-F238E27FC236}">
                <a16:creationId xmlns:a16="http://schemas.microsoft.com/office/drawing/2014/main" id="{B4FB74A6-1FA9-6640-A3C1-BFAF949ADC06}"/>
              </a:ext>
            </a:extLst>
          </p:cNvPr>
          <p:cNvSpPr/>
          <p:nvPr/>
        </p:nvSpPr>
        <p:spPr>
          <a:xfrm>
            <a:off x="7078020" y="4199192"/>
            <a:ext cx="503640" cy="431640"/>
          </a:xfrm>
          <a:prstGeom prst="straightConnector1">
            <a:avLst/>
          </a:prstGeom>
          <a:solidFill>
            <a:srgbClr val="00E4A8"/>
          </a:solidFill>
          <a:ln w="19080">
            <a:solidFill>
              <a:srgbClr val="000000"/>
            </a:solidFill>
            <a:miter/>
            <a:tailEnd type="arrow" w="med" len="med"/>
          </a:ln>
        </p:spPr>
      </p:sp>
      <p:sp>
        <p:nvSpPr>
          <p:cNvPr id="47" name="CustomShape 18">
            <a:extLst>
              <a:ext uri="{FF2B5EF4-FFF2-40B4-BE49-F238E27FC236}">
                <a16:creationId xmlns:a16="http://schemas.microsoft.com/office/drawing/2014/main" id="{88A16709-4575-0E40-98A4-2394F68ACB0C}"/>
              </a:ext>
            </a:extLst>
          </p:cNvPr>
          <p:cNvSpPr/>
          <p:nvPr/>
        </p:nvSpPr>
        <p:spPr>
          <a:xfrm flipH="1">
            <a:off x="6644940" y="4199192"/>
            <a:ext cx="431640" cy="431640"/>
          </a:xfrm>
          <a:prstGeom prst="straightConnector1">
            <a:avLst/>
          </a:prstGeom>
          <a:solidFill>
            <a:srgbClr val="00E4A8"/>
          </a:solidFill>
          <a:ln w="19080">
            <a:solidFill>
              <a:srgbClr val="000000"/>
            </a:solidFill>
            <a:miter/>
            <a:tailEnd type="arrow" w="med" len="med"/>
          </a:ln>
        </p:spPr>
      </p:sp>
      <p:sp>
        <p:nvSpPr>
          <p:cNvPr id="48" name="CustomShape 19">
            <a:extLst>
              <a:ext uri="{FF2B5EF4-FFF2-40B4-BE49-F238E27FC236}">
                <a16:creationId xmlns:a16="http://schemas.microsoft.com/office/drawing/2014/main" id="{7AB86FC9-16E4-FB4E-9033-386636D2BD16}"/>
              </a:ext>
            </a:extLst>
          </p:cNvPr>
          <p:cNvSpPr/>
          <p:nvPr/>
        </p:nvSpPr>
        <p:spPr>
          <a:xfrm>
            <a:off x="6177660" y="3047192"/>
            <a:ext cx="359640" cy="359640"/>
          </a:xfrm>
          <a:prstGeom prst="ellipse">
            <a:avLst/>
          </a:prstGeom>
          <a:noFill/>
          <a:ln w="9360">
            <a:solidFill>
              <a:srgbClr val="000000"/>
            </a:solidFill>
            <a:miter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2400">
                <a:solidFill>
                  <a:srgbClr val="000000"/>
                </a:solidFill>
                <a:latin typeface="Tahoma"/>
                <a:ea typeface="新細明體"/>
              </a:rPr>
              <a:t>H</a:t>
            </a:r>
            <a:endParaRPr/>
          </a:p>
        </p:txBody>
      </p:sp>
      <p:sp>
        <p:nvSpPr>
          <p:cNvPr id="49" name="CustomShape 20">
            <a:extLst>
              <a:ext uri="{FF2B5EF4-FFF2-40B4-BE49-F238E27FC236}">
                <a16:creationId xmlns:a16="http://schemas.microsoft.com/office/drawing/2014/main" id="{3CF37230-588F-2647-A053-E2B03333A50C}"/>
              </a:ext>
            </a:extLst>
          </p:cNvPr>
          <p:cNvSpPr/>
          <p:nvPr/>
        </p:nvSpPr>
        <p:spPr>
          <a:xfrm flipH="1">
            <a:off x="5600940" y="3407192"/>
            <a:ext cx="755640" cy="431640"/>
          </a:xfrm>
          <a:prstGeom prst="straightConnector1">
            <a:avLst/>
          </a:prstGeom>
          <a:solidFill>
            <a:srgbClr val="00E4A8"/>
          </a:solidFill>
          <a:ln w="19080">
            <a:solidFill>
              <a:srgbClr val="000000"/>
            </a:solidFill>
            <a:miter/>
            <a:tailEnd type="arrow" w="med" len="med"/>
          </a:ln>
        </p:spPr>
      </p:sp>
      <p:sp>
        <p:nvSpPr>
          <p:cNvPr id="50" name="CustomShape 21">
            <a:extLst>
              <a:ext uri="{FF2B5EF4-FFF2-40B4-BE49-F238E27FC236}">
                <a16:creationId xmlns:a16="http://schemas.microsoft.com/office/drawing/2014/main" id="{F42041E0-FC0A-1140-A84E-D4227FA3A9F7}"/>
              </a:ext>
            </a:extLst>
          </p:cNvPr>
          <p:cNvSpPr/>
          <p:nvPr/>
        </p:nvSpPr>
        <p:spPr>
          <a:xfrm>
            <a:off x="6357660" y="3407192"/>
            <a:ext cx="719640" cy="431640"/>
          </a:xfrm>
          <a:prstGeom prst="straightConnector1">
            <a:avLst/>
          </a:prstGeom>
          <a:solidFill>
            <a:srgbClr val="00E4A8"/>
          </a:solidFill>
          <a:ln w="19080">
            <a:solidFill>
              <a:srgbClr val="000000"/>
            </a:solidFill>
            <a:miter/>
            <a:tailEnd type="arrow" w="med" len="med"/>
          </a:ln>
        </p:spPr>
      </p:sp>
      <p:sp>
        <p:nvSpPr>
          <p:cNvPr id="51" name="CustomShape 22">
            <a:extLst>
              <a:ext uri="{FF2B5EF4-FFF2-40B4-BE49-F238E27FC236}">
                <a16:creationId xmlns:a16="http://schemas.microsoft.com/office/drawing/2014/main" id="{A6DB9757-11AE-C843-ABF6-38975E54113F}"/>
              </a:ext>
            </a:extLst>
          </p:cNvPr>
          <p:cNvSpPr/>
          <p:nvPr/>
        </p:nvSpPr>
        <p:spPr>
          <a:xfrm>
            <a:off x="4305660" y="5239232"/>
            <a:ext cx="4392000" cy="3952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000">
                <a:solidFill>
                  <a:srgbClr val="000000"/>
                </a:solidFill>
                <a:latin typeface="Tahoma"/>
                <a:ea typeface="新細明體"/>
              </a:rPr>
              <a:t>(d) Postfix expression: 12H34VH</a:t>
            </a:r>
            <a:endParaRPr/>
          </a:p>
        </p:txBody>
      </p:sp>
      <p:sp>
        <p:nvSpPr>
          <p:cNvPr id="52" name="CustomShape 23">
            <a:extLst>
              <a:ext uri="{FF2B5EF4-FFF2-40B4-BE49-F238E27FC236}">
                <a16:creationId xmlns:a16="http://schemas.microsoft.com/office/drawing/2014/main" id="{3627B9F9-7610-3C4B-AEA1-9CD7B68F9C5F}"/>
              </a:ext>
            </a:extLst>
          </p:cNvPr>
          <p:cNvSpPr/>
          <p:nvPr/>
        </p:nvSpPr>
        <p:spPr>
          <a:xfrm>
            <a:off x="1217160" y="5711552"/>
            <a:ext cx="3240000" cy="7830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>
                <a:solidFill>
                  <a:srgbClr val="000000"/>
                </a:solidFill>
                <a:latin typeface="Tahoma"/>
                <a:ea typeface="新細明體"/>
              </a:rPr>
              <a:t>W</a:t>
            </a:r>
            <a:r>
              <a:rPr lang="en-US" sz="2000" baseline="-25000">
                <a:solidFill>
                  <a:srgbClr val="000000"/>
                </a:solidFill>
                <a:latin typeface="Tahoma"/>
                <a:ea typeface="新細明體"/>
              </a:rPr>
              <a:t>1234</a:t>
            </a:r>
            <a:r>
              <a:rPr lang="en-US" sz="2000">
                <a:solidFill>
                  <a:srgbClr val="000000"/>
                </a:solidFill>
                <a:latin typeface="Tahoma"/>
                <a:ea typeface="新細明體"/>
              </a:rPr>
              <a:t> = max(W</a:t>
            </a:r>
            <a:r>
              <a:rPr lang="en-US" sz="2000" baseline="-25000">
                <a:solidFill>
                  <a:srgbClr val="000000"/>
                </a:solidFill>
                <a:latin typeface="Tahoma"/>
                <a:ea typeface="新細明體"/>
              </a:rPr>
              <a:t>12</a:t>
            </a:r>
            <a:r>
              <a:rPr lang="en-US" sz="2000">
                <a:solidFill>
                  <a:srgbClr val="000000"/>
                </a:solidFill>
                <a:latin typeface="Tahoma"/>
                <a:ea typeface="新細明體"/>
              </a:rPr>
              <a:t> + W</a:t>
            </a:r>
            <a:r>
              <a:rPr lang="en-US" sz="2000" baseline="-25000">
                <a:solidFill>
                  <a:srgbClr val="000000"/>
                </a:solidFill>
                <a:latin typeface="Tahoma"/>
                <a:ea typeface="新細明體"/>
              </a:rPr>
              <a:t>34</a:t>
            </a:r>
            <a:r>
              <a:rPr lang="en-US" sz="2000">
                <a:solidFill>
                  <a:srgbClr val="000000"/>
                </a:solidFill>
                <a:latin typeface="Tahoma"/>
                <a:ea typeface="新細明體"/>
              </a:rPr>
              <a:t>) </a:t>
            </a:r>
            <a:endParaRPr/>
          </a:p>
          <a:p>
            <a:pPr>
              <a:lnSpc>
                <a:spcPct val="100000"/>
              </a:lnSpc>
            </a:pPr>
            <a:r>
              <a:rPr lang="en-US" sz="2000">
                <a:solidFill>
                  <a:srgbClr val="000000"/>
                </a:solidFill>
                <a:latin typeface="Tahoma"/>
                <a:ea typeface="新細明體"/>
              </a:rPr>
              <a:t>H</a:t>
            </a:r>
            <a:r>
              <a:rPr lang="en-US" sz="2000" baseline="-25000">
                <a:solidFill>
                  <a:srgbClr val="000000"/>
                </a:solidFill>
                <a:latin typeface="Tahoma"/>
                <a:ea typeface="新細明體"/>
              </a:rPr>
              <a:t>1234</a:t>
            </a:r>
            <a:r>
              <a:rPr lang="en-US" sz="2000">
                <a:solidFill>
                  <a:srgbClr val="000000"/>
                </a:solidFill>
                <a:latin typeface="Tahoma"/>
                <a:ea typeface="新細明體"/>
              </a:rPr>
              <a:t> = H</a:t>
            </a:r>
            <a:r>
              <a:rPr lang="en-US" sz="2000" baseline="-25000">
                <a:solidFill>
                  <a:srgbClr val="000000"/>
                </a:solidFill>
                <a:latin typeface="Tahoma"/>
                <a:ea typeface="新細明體"/>
              </a:rPr>
              <a:t>12</a:t>
            </a:r>
            <a:r>
              <a:rPr lang="en-US" sz="2000">
                <a:solidFill>
                  <a:srgbClr val="000000"/>
                </a:solidFill>
                <a:latin typeface="Tahoma"/>
                <a:ea typeface="新細明體"/>
              </a:rPr>
              <a:t> + H</a:t>
            </a:r>
            <a:r>
              <a:rPr lang="en-US" sz="2000" baseline="-25000">
                <a:solidFill>
                  <a:srgbClr val="000000"/>
                </a:solidFill>
                <a:latin typeface="Tahoma"/>
                <a:ea typeface="新細明體"/>
              </a:rPr>
              <a:t>34</a:t>
            </a:r>
            <a:endParaRPr/>
          </a:p>
        </p:txBody>
      </p:sp>
      <p:sp>
        <p:nvSpPr>
          <p:cNvPr id="53" name="Freeform 52">
            <a:extLst>
              <a:ext uri="{FF2B5EF4-FFF2-40B4-BE49-F238E27FC236}">
                <a16:creationId xmlns:a16="http://schemas.microsoft.com/office/drawing/2014/main" id="{B25536C9-FC6C-A143-9800-98E55E3E0B00}"/>
              </a:ext>
            </a:extLst>
          </p:cNvPr>
          <p:cNvSpPr/>
          <p:nvPr/>
        </p:nvSpPr>
        <p:spPr>
          <a:xfrm>
            <a:off x="4953974" y="3647872"/>
            <a:ext cx="1400783" cy="1498060"/>
          </a:xfrm>
          <a:custGeom>
            <a:avLst/>
            <a:gdLst>
              <a:gd name="connsiteX0" fmla="*/ 437745 w 1400783"/>
              <a:gd name="connsiteY0" fmla="*/ 145915 h 1498060"/>
              <a:gd name="connsiteX1" fmla="*/ 0 w 1400783"/>
              <a:gd name="connsiteY1" fmla="*/ 1147864 h 1498060"/>
              <a:gd name="connsiteX2" fmla="*/ 29183 w 1400783"/>
              <a:gd name="connsiteY2" fmla="*/ 1498060 h 1498060"/>
              <a:gd name="connsiteX3" fmla="*/ 1400783 w 1400783"/>
              <a:gd name="connsiteY3" fmla="*/ 1459149 h 1498060"/>
              <a:gd name="connsiteX4" fmla="*/ 1381328 w 1400783"/>
              <a:gd name="connsiteY4" fmla="*/ 836579 h 1498060"/>
              <a:gd name="connsiteX5" fmla="*/ 836579 w 1400783"/>
              <a:gd name="connsiteY5" fmla="*/ 0 h 1498060"/>
              <a:gd name="connsiteX6" fmla="*/ 437745 w 1400783"/>
              <a:gd name="connsiteY6" fmla="*/ 145915 h 1498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00783" h="1498060">
                <a:moveTo>
                  <a:pt x="437745" y="145915"/>
                </a:moveTo>
                <a:lnTo>
                  <a:pt x="0" y="1147864"/>
                </a:lnTo>
                <a:lnTo>
                  <a:pt x="29183" y="1498060"/>
                </a:lnTo>
                <a:lnTo>
                  <a:pt x="1400783" y="1459149"/>
                </a:lnTo>
                <a:lnTo>
                  <a:pt x="1381328" y="836579"/>
                </a:lnTo>
                <a:lnTo>
                  <a:pt x="836579" y="0"/>
                </a:lnTo>
                <a:lnTo>
                  <a:pt x="437745" y="145915"/>
                </a:lnTo>
                <a:close/>
              </a:path>
            </a:pathLst>
          </a:cu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Freeform 53">
            <a:extLst>
              <a:ext uri="{FF2B5EF4-FFF2-40B4-BE49-F238E27FC236}">
                <a16:creationId xmlns:a16="http://schemas.microsoft.com/office/drawing/2014/main" id="{C8613408-9998-5748-9CF4-6EC68F6EA5A1}"/>
              </a:ext>
            </a:extLst>
          </p:cNvPr>
          <p:cNvSpPr/>
          <p:nvPr/>
        </p:nvSpPr>
        <p:spPr>
          <a:xfrm>
            <a:off x="6465370" y="3633547"/>
            <a:ext cx="1400783" cy="1498060"/>
          </a:xfrm>
          <a:custGeom>
            <a:avLst/>
            <a:gdLst>
              <a:gd name="connsiteX0" fmla="*/ 437745 w 1400783"/>
              <a:gd name="connsiteY0" fmla="*/ 145915 h 1498060"/>
              <a:gd name="connsiteX1" fmla="*/ 0 w 1400783"/>
              <a:gd name="connsiteY1" fmla="*/ 1147864 h 1498060"/>
              <a:gd name="connsiteX2" fmla="*/ 29183 w 1400783"/>
              <a:gd name="connsiteY2" fmla="*/ 1498060 h 1498060"/>
              <a:gd name="connsiteX3" fmla="*/ 1400783 w 1400783"/>
              <a:gd name="connsiteY3" fmla="*/ 1459149 h 1498060"/>
              <a:gd name="connsiteX4" fmla="*/ 1381328 w 1400783"/>
              <a:gd name="connsiteY4" fmla="*/ 836579 h 1498060"/>
              <a:gd name="connsiteX5" fmla="*/ 836579 w 1400783"/>
              <a:gd name="connsiteY5" fmla="*/ 0 h 1498060"/>
              <a:gd name="connsiteX6" fmla="*/ 437745 w 1400783"/>
              <a:gd name="connsiteY6" fmla="*/ 145915 h 1498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00783" h="1498060">
                <a:moveTo>
                  <a:pt x="437745" y="145915"/>
                </a:moveTo>
                <a:lnTo>
                  <a:pt x="0" y="1147864"/>
                </a:lnTo>
                <a:lnTo>
                  <a:pt x="29183" y="1498060"/>
                </a:lnTo>
                <a:lnTo>
                  <a:pt x="1400783" y="1459149"/>
                </a:lnTo>
                <a:lnTo>
                  <a:pt x="1381328" y="836579"/>
                </a:lnTo>
                <a:lnTo>
                  <a:pt x="836579" y="0"/>
                </a:lnTo>
                <a:lnTo>
                  <a:pt x="437745" y="145915"/>
                </a:lnTo>
                <a:close/>
              </a:path>
            </a:pathLst>
          </a:cu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0931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C0327-CD6E-E643-A6EF-39DF294C4B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using Stack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A283FE-7586-8D4E-AB12-92B2E06F8D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Very similar to the parathesis checking problem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Modification</a:t>
            </a:r>
          </a:p>
          <a:p>
            <a:pPr lvl="1"/>
            <a:r>
              <a:rPr lang="en-US" dirty="0"/>
              <a:t>V/H: pack the top-two blocks (subtrees) vertically/horizontally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7875C9-1C50-1748-BAB4-284AE346FB4E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88573" y="968207"/>
            <a:ext cx="7886700" cy="4416552"/>
          </a:xfrm>
          <a:prstGeom prst="rect">
            <a:avLst/>
          </a:prstGeom>
          <a:noFill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DD45C4E-51CB-9B46-8E85-C6B11E542816}"/>
              </a:ext>
            </a:extLst>
          </p:cNvPr>
          <p:cNvSpPr txBox="1"/>
          <p:nvPr/>
        </p:nvSpPr>
        <p:spPr>
          <a:xfrm>
            <a:off x="6315683" y="3885537"/>
            <a:ext cx="6094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https://www.geeksforgeeks.org/check-for-balanced-parentheses-in-an-expression/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919598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A41E4E-3BA3-8B46-A9DF-AF6898E42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can We Handle Non-Slicing Tree?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C2F310-EF3C-4C40-A59F-351F3B5D79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Extend NEP to include pre-defined non-slicing block</a:t>
            </a:r>
          </a:p>
        </p:txBody>
      </p:sp>
      <p:sp>
        <p:nvSpPr>
          <p:cNvPr id="4" name="Line 27">
            <a:extLst>
              <a:ext uri="{FF2B5EF4-FFF2-40B4-BE49-F238E27FC236}">
                <a16:creationId xmlns:a16="http://schemas.microsoft.com/office/drawing/2014/main" id="{D9E9A623-C85D-3940-95F2-D0E56B04E047}"/>
              </a:ext>
            </a:extLst>
          </p:cNvPr>
          <p:cNvSpPr>
            <a:spLocks noChangeShapeType="1"/>
          </p:cNvSpPr>
          <p:nvPr/>
        </p:nvSpPr>
        <p:spPr bwMode="auto">
          <a:xfrm>
            <a:off x="9329402" y="3721098"/>
            <a:ext cx="0" cy="8191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" name="Line 28">
            <a:extLst>
              <a:ext uri="{FF2B5EF4-FFF2-40B4-BE49-F238E27FC236}">
                <a16:creationId xmlns:a16="http://schemas.microsoft.com/office/drawing/2014/main" id="{553B73A6-F21F-CF46-A188-4AEF82214DA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757902" y="3725861"/>
            <a:ext cx="566737" cy="79057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" name="Line 29">
            <a:extLst>
              <a:ext uri="{FF2B5EF4-FFF2-40B4-BE49-F238E27FC236}">
                <a16:creationId xmlns:a16="http://schemas.microsoft.com/office/drawing/2014/main" id="{D4DC55A3-1D83-0047-90E1-C9EB7C24E52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186402" y="3721098"/>
            <a:ext cx="1147762" cy="8001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" name="Line 30">
            <a:extLst>
              <a:ext uri="{FF2B5EF4-FFF2-40B4-BE49-F238E27FC236}">
                <a16:creationId xmlns:a16="http://schemas.microsoft.com/office/drawing/2014/main" id="{CFF0A915-A1DB-BD49-8116-EBB8B9C4EA77}"/>
              </a:ext>
            </a:extLst>
          </p:cNvPr>
          <p:cNvSpPr>
            <a:spLocks noChangeShapeType="1"/>
          </p:cNvSpPr>
          <p:nvPr/>
        </p:nvSpPr>
        <p:spPr bwMode="auto">
          <a:xfrm>
            <a:off x="9338927" y="3740148"/>
            <a:ext cx="566737" cy="79057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" name="Line 31">
            <a:extLst>
              <a:ext uri="{FF2B5EF4-FFF2-40B4-BE49-F238E27FC236}">
                <a16:creationId xmlns:a16="http://schemas.microsoft.com/office/drawing/2014/main" id="{1C903D8E-A20E-A64F-AC48-B3F83BF8049A}"/>
              </a:ext>
            </a:extLst>
          </p:cNvPr>
          <p:cNvSpPr>
            <a:spLocks noChangeShapeType="1"/>
          </p:cNvSpPr>
          <p:nvPr/>
        </p:nvSpPr>
        <p:spPr bwMode="auto">
          <a:xfrm>
            <a:off x="9343689" y="3735386"/>
            <a:ext cx="1147763" cy="8001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" name="Line 32">
            <a:extLst>
              <a:ext uri="{FF2B5EF4-FFF2-40B4-BE49-F238E27FC236}">
                <a16:creationId xmlns:a16="http://schemas.microsoft.com/office/drawing/2014/main" id="{AB05455B-8495-7041-99A8-60AD9BAA24E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911514" y="3735386"/>
            <a:ext cx="442913" cy="7683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" name="Line 33">
            <a:extLst>
              <a:ext uri="{FF2B5EF4-FFF2-40B4-BE49-F238E27FC236}">
                <a16:creationId xmlns:a16="http://schemas.microsoft.com/office/drawing/2014/main" id="{FA1563A9-4E49-914E-84F6-DFF64B612FB4}"/>
              </a:ext>
            </a:extLst>
          </p:cNvPr>
          <p:cNvSpPr>
            <a:spLocks noChangeShapeType="1"/>
          </p:cNvSpPr>
          <p:nvPr/>
        </p:nvSpPr>
        <p:spPr bwMode="auto">
          <a:xfrm>
            <a:off x="6354427" y="3735386"/>
            <a:ext cx="438150" cy="75882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" name="Line 34">
            <a:extLst>
              <a:ext uri="{FF2B5EF4-FFF2-40B4-BE49-F238E27FC236}">
                <a16:creationId xmlns:a16="http://schemas.microsoft.com/office/drawing/2014/main" id="{BEAC62CE-0E9C-1F4D-A303-95748B8DFDF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406781" y="3082923"/>
            <a:ext cx="1760571" cy="43497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" name="Line 35">
            <a:extLst>
              <a:ext uri="{FF2B5EF4-FFF2-40B4-BE49-F238E27FC236}">
                <a16:creationId xmlns:a16="http://schemas.microsoft.com/office/drawing/2014/main" id="{9AF9DDB7-133F-EF44-B7C8-3A8F5DDE249F}"/>
              </a:ext>
            </a:extLst>
          </p:cNvPr>
          <p:cNvSpPr>
            <a:spLocks noChangeShapeType="1"/>
          </p:cNvSpPr>
          <p:nvPr/>
        </p:nvSpPr>
        <p:spPr bwMode="auto">
          <a:xfrm>
            <a:off x="8157827" y="3082923"/>
            <a:ext cx="1155700" cy="6667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" name="Line 36">
            <a:extLst>
              <a:ext uri="{FF2B5EF4-FFF2-40B4-BE49-F238E27FC236}">
                <a16:creationId xmlns:a16="http://schemas.microsoft.com/office/drawing/2014/main" id="{40BA0BDF-7D83-544A-8118-406A5766673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0267379" y="3078161"/>
            <a:ext cx="379412" cy="65722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" name="Line 37">
            <a:extLst>
              <a:ext uri="{FF2B5EF4-FFF2-40B4-BE49-F238E27FC236}">
                <a16:creationId xmlns:a16="http://schemas.microsoft.com/office/drawing/2014/main" id="{E5557A1A-6EFE-924D-AB3B-EDE527A883B9}"/>
              </a:ext>
            </a:extLst>
          </p:cNvPr>
          <p:cNvSpPr>
            <a:spLocks noChangeShapeType="1"/>
          </p:cNvSpPr>
          <p:nvPr/>
        </p:nvSpPr>
        <p:spPr bwMode="auto">
          <a:xfrm>
            <a:off x="10651554" y="3082923"/>
            <a:ext cx="382587" cy="66198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" name="Line 38">
            <a:extLst>
              <a:ext uri="{FF2B5EF4-FFF2-40B4-BE49-F238E27FC236}">
                <a16:creationId xmlns:a16="http://schemas.microsoft.com/office/drawing/2014/main" id="{E8FA8393-517C-064B-87AE-6A8D684DA069}"/>
              </a:ext>
            </a:extLst>
          </p:cNvPr>
          <p:cNvSpPr>
            <a:spLocks noChangeShapeType="1"/>
          </p:cNvSpPr>
          <p:nvPr/>
        </p:nvSpPr>
        <p:spPr bwMode="auto">
          <a:xfrm>
            <a:off x="9286539" y="2449511"/>
            <a:ext cx="1130065" cy="469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" name="Line 39">
            <a:extLst>
              <a:ext uri="{FF2B5EF4-FFF2-40B4-BE49-F238E27FC236}">
                <a16:creationId xmlns:a16="http://schemas.microsoft.com/office/drawing/2014/main" id="{145A7477-262D-C347-B956-A5D46474311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211802" y="2449511"/>
            <a:ext cx="1079500" cy="62388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" name="Rectangle 40">
            <a:extLst>
              <a:ext uri="{FF2B5EF4-FFF2-40B4-BE49-F238E27FC236}">
                <a16:creationId xmlns:a16="http://schemas.microsoft.com/office/drawing/2014/main" id="{8A49D6AD-FE02-B04B-9755-3CFE0EFDCD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39744" y="2295523"/>
            <a:ext cx="2349500" cy="2347913"/>
          </a:xfrm>
          <a:prstGeom prst="rect">
            <a:avLst/>
          </a:prstGeom>
          <a:solidFill>
            <a:srgbClr val="EAEAEA"/>
          </a:solidFill>
          <a:ln w="9525">
            <a:solidFill>
              <a:srgbClr val="B2B2B2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de-DE" altLang="en-US" i="1">
              <a:ea typeface="SimSun" panose="02010600030101010101" pitchFamily="2" charset="-122"/>
            </a:endParaRPr>
          </a:p>
        </p:txBody>
      </p:sp>
      <p:sp>
        <p:nvSpPr>
          <p:cNvPr id="18" name="Rectangle 41">
            <a:extLst>
              <a:ext uri="{FF2B5EF4-FFF2-40B4-BE49-F238E27FC236}">
                <a16:creationId xmlns:a16="http://schemas.microsoft.com/office/drawing/2014/main" id="{DE19308C-97BB-7A4E-8850-83851ABD17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9669" y="2295523"/>
            <a:ext cx="1677988" cy="1677988"/>
          </a:xfrm>
          <a:prstGeom prst="rect">
            <a:avLst/>
          </a:prstGeom>
          <a:noFill/>
          <a:ln w="1587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9" name="Line 42">
            <a:extLst>
              <a:ext uri="{FF2B5EF4-FFF2-40B4-BE49-F238E27FC236}">
                <a16:creationId xmlns:a16="http://schemas.microsoft.com/office/drawing/2014/main" id="{D6A178CB-535B-7E4E-9439-0882D13D73AC}"/>
              </a:ext>
            </a:extLst>
          </p:cNvPr>
          <p:cNvSpPr>
            <a:spLocks noChangeShapeType="1"/>
          </p:cNvSpPr>
          <p:nvPr/>
        </p:nvSpPr>
        <p:spPr bwMode="auto">
          <a:xfrm>
            <a:off x="3068469" y="2798761"/>
            <a:ext cx="0" cy="1174750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" name="Line 43">
            <a:extLst>
              <a:ext uri="{FF2B5EF4-FFF2-40B4-BE49-F238E27FC236}">
                <a16:creationId xmlns:a16="http://schemas.microsoft.com/office/drawing/2014/main" id="{320E8CC1-80C5-1B43-947A-2314A731D7EC}"/>
              </a:ext>
            </a:extLst>
          </p:cNvPr>
          <p:cNvSpPr>
            <a:spLocks noChangeShapeType="1"/>
          </p:cNvSpPr>
          <p:nvPr/>
        </p:nvSpPr>
        <p:spPr bwMode="auto">
          <a:xfrm>
            <a:off x="3641557" y="2295523"/>
            <a:ext cx="1587" cy="1095375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" name="Line 44">
            <a:extLst>
              <a:ext uri="{FF2B5EF4-FFF2-40B4-BE49-F238E27FC236}">
                <a16:creationId xmlns:a16="http://schemas.microsoft.com/office/drawing/2014/main" id="{83D2EA13-36F1-6B4A-A4F2-9244AE10EDDF}"/>
              </a:ext>
            </a:extLst>
          </p:cNvPr>
          <p:cNvSpPr>
            <a:spLocks noChangeShapeType="1"/>
          </p:cNvSpPr>
          <p:nvPr/>
        </p:nvSpPr>
        <p:spPr bwMode="auto">
          <a:xfrm>
            <a:off x="3060532" y="3384548"/>
            <a:ext cx="1112837" cy="0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" name="Line 45">
            <a:extLst>
              <a:ext uri="{FF2B5EF4-FFF2-40B4-BE49-F238E27FC236}">
                <a16:creationId xmlns:a16="http://schemas.microsoft.com/office/drawing/2014/main" id="{49544A8E-81FA-BE4B-A1D7-AFD8A49E5906}"/>
              </a:ext>
            </a:extLst>
          </p:cNvPr>
          <p:cNvSpPr>
            <a:spLocks noChangeShapeType="1"/>
          </p:cNvSpPr>
          <p:nvPr/>
        </p:nvSpPr>
        <p:spPr bwMode="auto">
          <a:xfrm>
            <a:off x="2506494" y="2798761"/>
            <a:ext cx="1131888" cy="1587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" name="Rectangle 46">
            <a:extLst>
              <a:ext uri="{FF2B5EF4-FFF2-40B4-BE49-F238E27FC236}">
                <a16:creationId xmlns:a16="http://schemas.microsoft.com/office/drawing/2014/main" id="{BE0ED5D7-DE83-E546-8A7E-BD906B35DB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39744" y="2295523"/>
            <a:ext cx="669925" cy="1677988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24" name="Line 47">
            <a:extLst>
              <a:ext uri="{FF2B5EF4-FFF2-40B4-BE49-F238E27FC236}">
                <a16:creationId xmlns:a16="http://schemas.microsoft.com/office/drawing/2014/main" id="{1BBB635D-1C10-734F-851F-C0A1C0C94078}"/>
              </a:ext>
            </a:extLst>
          </p:cNvPr>
          <p:cNvSpPr>
            <a:spLocks noChangeShapeType="1"/>
          </p:cNvSpPr>
          <p:nvPr/>
        </p:nvSpPr>
        <p:spPr bwMode="auto">
          <a:xfrm>
            <a:off x="1839744" y="3133723"/>
            <a:ext cx="669925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" name="Rectangle 48">
            <a:extLst>
              <a:ext uri="{FF2B5EF4-FFF2-40B4-BE49-F238E27FC236}">
                <a16:creationId xmlns:a16="http://schemas.microsoft.com/office/drawing/2014/main" id="{FF58DA34-7493-3243-8AFF-41E548986F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39744" y="3973511"/>
            <a:ext cx="2347913" cy="669925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26" name="Line 49">
            <a:extLst>
              <a:ext uri="{FF2B5EF4-FFF2-40B4-BE49-F238E27FC236}">
                <a16:creationId xmlns:a16="http://schemas.microsoft.com/office/drawing/2014/main" id="{53B52366-94E2-144D-8BA2-5F77731E9DD1}"/>
              </a:ext>
            </a:extLst>
          </p:cNvPr>
          <p:cNvSpPr>
            <a:spLocks noChangeShapeType="1"/>
          </p:cNvSpPr>
          <p:nvPr/>
        </p:nvSpPr>
        <p:spPr bwMode="auto">
          <a:xfrm>
            <a:off x="1839744" y="4308473"/>
            <a:ext cx="2347913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" name="Text Box 50">
            <a:extLst>
              <a:ext uri="{FF2B5EF4-FFF2-40B4-BE49-F238E27FC236}">
                <a16:creationId xmlns:a16="http://schemas.microsoft.com/office/drawing/2014/main" id="{15B18FCB-BA8A-7049-A7B8-4AB39259B4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20719" y="3355973"/>
            <a:ext cx="304800" cy="350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de-DE" altLang="zh-CN" i="1">
                <a:ea typeface="SimSun" panose="02010600030101010101" pitchFamily="2" charset="-122"/>
              </a:rPr>
              <a:t>a</a:t>
            </a:r>
            <a:endParaRPr lang="en-US" altLang="zh-CN" i="1">
              <a:ea typeface="SimSun" panose="02010600030101010101" pitchFamily="2" charset="-122"/>
            </a:endParaRPr>
          </a:p>
        </p:txBody>
      </p:sp>
      <p:sp>
        <p:nvSpPr>
          <p:cNvPr id="28" name="Text Box 51">
            <a:extLst>
              <a:ext uri="{FF2B5EF4-FFF2-40B4-BE49-F238E27FC236}">
                <a16:creationId xmlns:a16="http://schemas.microsoft.com/office/drawing/2014/main" id="{616AB7E1-06DA-6640-90FB-9A8068F583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27069" y="2513011"/>
            <a:ext cx="304800" cy="350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de-DE" altLang="zh-CN" i="1">
                <a:ea typeface="SimSun" panose="02010600030101010101" pitchFamily="2" charset="-122"/>
              </a:rPr>
              <a:t>b</a:t>
            </a:r>
            <a:endParaRPr lang="en-US" altLang="zh-CN" i="1">
              <a:ea typeface="SimSun" panose="02010600030101010101" pitchFamily="2" charset="-122"/>
            </a:endParaRPr>
          </a:p>
        </p:txBody>
      </p:sp>
      <p:sp>
        <p:nvSpPr>
          <p:cNvPr id="29" name="Text Box 52">
            <a:extLst>
              <a:ext uri="{FF2B5EF4-FFF2-40B4-BE49-F238E27FC236}">
                <a16:creationId xmlns:a16="http://schemas.microsoft.com/office/drawing/2014/main" id="{2A057FC6-7761-BD43-B2DE-16ED254ADA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35082" y="3160711"/>
            <a:ext cx="292100" cy="350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de-DE" altLang="zh-CN" i="1">
                <a:ea typeface="SimSun" panose="02010600030101010101" pitchFamily="2" charset="-122"/>
              </a:rPr>
              <a:t>c</a:t>
            </a:r>
            <a:endParaRPr lang="en-US" altLang="zh-CN" i="1">
              <a:ea typeface="SimSun" panose="02010600030101010101" pitchFamily="2" charset="-122"/>
            </a:endParaRPr>
          </a:p>
        </p:txBody>
      </p:sp>
      <p:sp>
        <p:nvSpPr>
          <p:cNvPr id="30" name="Text Box 53">
            <a:extLst>
              <a:ext uri="{FF2B5EF4-FFF2-40B4-BE49-F238E27FC236}">
                <a16:creationId xmlns:a16="http://schemas.microsoft.com/office/drawing/2014/main" id="{5FF6351A-382A-0C42-886E-C07A1D8C58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24007" y="2354261"/>
            <a:ext cx="304800" cy="350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de-DE" altLang="zh-CN" i="1">
                <a:ea typeface="SimSun" panose="02010600030101010101" pitchFamily="2" charset="-122"/>
              </a:rPr>
              <a:t>d</a:t>
            </a:r>
            <a:endParaRPr lang="en-US" altLang="zh-CN" i="1">
              <a:ea typeface="SimSun" panose="02010600030101010101" pitchFamily="2" charset="-122"/>
            </a:endParaRPr>
          </a:p>
        </p:txBody>
      </p:sp>
      <p:sp>
        <p:nvSpPr>
          <p:cNvPr id="31" name="Text Box 54">
            <a:extLst>
              <a:ext uri="{FF2B5EF4-FFF2-40B4-BE49-F238E27FC236}">
                <a16:creationId xmlns:a16="http://schemas.microsoft.com/office/drawing/2014/main" id="{754A0CA4-0DB1-8A4F-A2D3-267EA60BCE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65382" y="2616198"/>
            <a:ext cx="304800" cy="350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de-DE" altLang="zh-CN" i="1">
                <a:ea typeface="SimSun" panose="02010600030101010101" pitchFamily="2" charset="-122"/>
              </a:rPr>
              <a:t>e</a:t>
            </a:r>
            <a:endParaRPr lang="en-US" altLang="zh-CN" i="1">
              <a:ea typeface="SimSun" panose="02010600030101010101" pitchFamily="2" charset="-122"/>
            </a:endParaRPr>
          </a:p>
        </p:txBody>
      </p:sp>
      <p:sp>
        <p:nvSpPr>
          <p:cNvPr id="32" name="Text Box 55">
            <a:extLst>
              <a:ext uri="{FF2B5EF4-FFF2-40B4-BE49-F238E27FC236}">
                <a16:creationId xmlns:a16="http://schemas.microsoft.com/office/drawing/2014/main" id="{6AE5D7A9-75C6-E94E-A78E-0D6FA8D160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92332" y="3502023"/>
            <a:ext cx="295275" cy="350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de-DE" altLang="zh-CN" i="1">
                <a:ea typeface="SimSun" panose="02010600030101010101" pitchFamily="2" charset="-122"/>
              </a:rPr>
              <a:t>f</a:t>
            </a:r>
            <a:endParaRPr lang="en-US" altLang="zh-CN" i="1">
              <a:ea typeface="SimSun" panose="02010600030101010101" pitchFamily="2" charset="-122"/>
            </a:endParaRPr>
          </a:p>
        </p:txBody>
      </p:sp>
      <p:sp>
        <p:nvSpPr>
          <p:cNvPr id="33" name="Text Box 56">
            <a:extLst>
              <a:ext uri="{FF2B5EF4-FFF2-40B4-BE49-F238E27FC236}">
                <a16:creationId xmlns:a16="http://schemas.microsoft.com/office/drawing/2014/main" id="{BF698D8C-711E-1244-9945-57685D0059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03407" y="2890836"/>
            <a:ext cx="304800" cy="350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de-DE" altLang="zh-CN" i="1">
                <a:ea typeface="SimSun" panose="02010600030101010101" pitchFamily="2" charset="-122"/>
              </a:rPr>
              <a:t>g</a:t>
            </a:r>
            <a:endParaRPr lang="en-US" altLang="zh-CN" i="1">
              <a:ea typeface="SimSun" panose="02010600030101010101" pitchFamily="2" charset="-122"/>
            </a:endParaRPr>
          </a:p>
        </p:txBody>
      </p:sp>
      <p:sp>
        <p:nvSpPr>
          <p:cNvPr id="34" name="Text Box 57">
            <a:extLst>
              <a:ext uri="{FF2B5EF4-FFF2-40B4-BE49-F238E27FC236}">
                <a16:creationId xmlns:a16="http://schemas.microsoft.com/office/drawing/2014/main" id="{D2BF5507-A638-5E44-B25B-B338B96C78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35107" y="3957636"/>
            <a:ext cx="304800" cy="350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de-DE" altLang="zh-CN" i="1">
                <a:ea typeface="SimSun" panose="02010600030101010101" pitchFamily="2" charset="-122"/>
              </a:rPr>
              <a:t>h</a:t>
            </a:r>
            <a:endParaRPr lang="en-US" altLang="zh-CN" i="1">
              <a:ea typeface="SimSun" panose="02010600030101010101" pitchFamily="2" charset="-122"/>
            </a:endParaRPr>
          </a:p>
        </p:txBody>
      </p:sp>
      <p:sp>
        <p:nvSpPr>
          <p:cNvPr id="35" name="Text Box 58">
            <a:extLst>
              <a:ext uri="{FF2B5EF4-FFF2-40B4-BE49-F238E27FC236}">
                <a16:creationId xmlns:a16="http://schemas.microsoft.com/office/drawing/2014/main" id="{68FEE992-0056-744E-8623-C8FD7D2E70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63682" y="4306886"/>
            <a:ext cx="231775" cy="350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de-DE" altLang="zh-CN" i="1">
                <a:ea typeface="SimSun" panose="02010600030101010101" pitchFamily="2" charset="-122"/>
              </a:rPr>
              <a:t>i</a:t>
            </a:r>
            <a:endParaRPr lang="en-US" altLang="zh-CN" i="1">
              <a:ea typeface="SimSun" panose="02010600030101010101" pitchFamily="2" charset="-122"/>
            </a:endParaRPr>
          </a:p>
        </p:txBody>
      </p:sp>
      <p:sp>
        <p:nvSpPr>
          <p:cNvPr id="36" name="Oval 59">
            <a:extLst>
              <a:ext uri="{FF2B5EF4-FFF2-40B4-BE49-F238E27FC236}">
                <a16:creationId xmlns:a16="http://schemas.microsoft.com/office/drawing/2014/main" id="{5F1ACC1F-4D41-FB47-B5B2-4672A94139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16604" y="2857498"/>
            <a:ext cx="455612" cy="457200"/>
          </a:xfrm>
          <a:prstGeom prst="ellipse">
            <a:avLst/>
          </a:prstGeom>
          <a:gradFill rotWithShape="1">
            <a:gsLst>
              <a:gs pos="0">
                <a:srgbClr val="FFFFFF"/>
              </a:gs>
              <a:gs pos="100000">
                <a:srgbClr val="777777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37" name="Text Box 60">
            <a:extLst>
              <a:ext uri="{FF2B5EF4-FFF2-40B4-BE49-F238E27FC236}">
                <a16:creationId xmlns:a16="http://schemas.microsoft.com/office/drawing/2014/main" id="{630D0542-1EA3-5A46-BC90-98FA88E232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88041" y="2919411"/>
            <a:ext cx="339725" cy="350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de-DE" altLang="zh-CN" b="1">
                <a:ea typeface="SimSun" panose="02010600030101010101" pitchFamily="2" charset="-122"/>
              </a:rPr>
              <a:t>H</a:t>
            </a:r>
            <a:endParaRPr lang="en-US" altLang="zh-CN" b="1">
              <a:ea typeface="SimSun" panose="02010600030101010101" pitchFamily="2" charset="-122"/>
            </a:endParaRPr>
          </a:p>
        </p:txBody>
      </p:sp>
      <p:sp>
        <p:nvSpPr>
          <p:cNvPr id="38" name="Oval 61">
            <a:extLst>
              <a:ext uri="{FF2B5EF4-FFF2-40B4-BE49-F238E27FC236}">
                <a16:creationId xmlns:a16="http://schemas.microsoft.com/office/drawing/2014/main" id="{7B6BABC5-AFDC-EE4F-B8D6-A0909E2BF4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62702" y="2227261"/>
            <a:ext cx="455612" cy="457200"/>
          </a:xfrm>
          <a:prstGeom prst="ellipse">
            <a:avLst/>
          </a:prstGeom>
          <a:gradFill rotWithShape="1">
            <a:gsLst>
              <a:gs pos="0">
                <a:srgbClr val="FFFFFF"/>
              </a:gs>
              <a:gs pos="100000">
                <a:srgbClr val="777777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39" name="Text Box 62">
            <a:extLst>
              <a:ext uri="{FF2B5EF4-FFF2-40B4-BE49-F238E27FC236}">
                <a16:creationId xmlns:a16="http://schemas.microsoft.com/office/drawing/2014/main" id="{3ACB980D-1CEC-0244-88F4-FCA2CE4574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21439" y="2284411"/>
            <a:ext cx="339725" cy="350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de-DE" altLang="zh-CN" b="1">
                <a:ea typeface="SimSun" panose="02010600030101010101" pitchFamily="2" charset="-122"/>
              </a:rPr>
              <a:t>H</a:t>
            </a:r>
            <a:endParaRPr lang="en-US" altLang="zh-CN" b="1">
              <a:ea typeface="SimSun" panose="02010600030101010101" pitchFamily="2" charset="-122"/>
            </a:endParaRPr>
          </a:p>
        </p:txBody>
      </p:sp>
      <p:sp>
        <p:nvSpPr>
          <p:cNvPr id="40" name="Text Box 63">
            <a:extLst>
              <a:ext uri="{FF2B5EF4-FFF2-40B4-BE49-F238E27FC236}">
                <a16:creationId xmlns:a16="http://schemas.microsoft.com/office/drawing/2014/main" id="{11E6C609-DC25-754A-8F20-DF12C05A10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86152" y="3575048"/>
            <a:ext cx="339725" cy="350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de-DE" altLang="en-US" b="1">
                <a:ea typeface="SimSun" panose="02010600030101010101" pitchFamily="2" charset="-122"/>
              </a:rPr>
              <a:t>H</a:t>
            </a:r>
            <a:endParaRPr lang="en-US" altLang="zh-CN" b="1">
              <a:ea typeface="SimSun" panose="02010600030101010101" pitchFamily="2" charset="-122"/>
            </a:endParaRPr>
          </a:p>
        </p:txBody>
      </p:sp>
      <p:sp>
        <p:nvSpPr>
          <p:cNvPr id="41" name="Oval 64">
            <a:extLst>
              <a:ext uri="{FF2B5EF4-FFF2-40B4-BE49-F238E27FC236}">
                <a16:creationId xmlns:a16="http://schemas.microsoft.com/office/drawing/2014/main" id="{E4B1CD09-F0F5-FC49-8560-7A0790A435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32177" y="3511548"/>
            <a:ext cx="455612" cy="457200"/>
          </a:xfrm>
          <a:prstGeom prst="ellipse">
            <a:avLst/>
          </a:prstGeom>
          <a:gradFill rotWithShape="1">
            <a:gsLst>
              <a:gs pos="0">
                <a:srgbClr val="FFFFFF"/>
              </a:gs>
              <a:gs pos="100000">
                <a:srgbClr val="777777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42" name="Text Box 65">
            <a:extLst>
              <a:ext uri="{FF2B5EF4-FFF2-40B4-BE49-F238E27FC236}">
                <a16:creationId xmlns:a16="http://schemas.microsoft.com/office/drawing/2014/main" id="{6EAC39CC-7B61-3E4A-8662-651CCAEB8A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89327" y="3568698"/>
            <a:ext cx="339725" cy="350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de-DE" altLang="zh-CN" b="1">
                <a:ea typeface="SimSun" panose="02010600030101010101" pitchFamily="2" charset="-122"/>
              </a:rPr>
              <a:t>H</a:t>
            </a:r>
            <a:endParaRPr lang="en-US" altLang="zh-CN" b="1">
              <a:ea typeface="SimSun" panose="02010600030101010101" pitchFamily="2" charset="-122"/>
            </a:endParaRPr>
          </a:p>
        </p:txBody>
      </p:sp>
      <p:sp>
        <p:nvSpPr>
          <p:cNvPr id="43" name="Oval 66">
            <a:extLst>
              <a:ext uri="{FF2B5EF4-FFF2-40B4-BE49-F238E27FC236}">
                <a16:creationId xmlns:a16="http://schemas.microsoft.com/office/drawing/2014/main" id="{8B8365FE-5099-9941-9D16-60BAF4DC0C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46689" y="2857498"/>
            <a:ext cx="455613" cy="457200"/>
          </a:xfrm>
          <a:prstGeom prst="ellipse">
            <a:avLst/>
          </a:prstGeom>
          <a:gradFill rotWithShape="1">
            <a:gsLst>
              <a:gs pos="0">
                <a:srgbClr val="FFFFFF"/>
              </a:gs>
              <a:gs pos="100000">
                <a:srgbClr val="777777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44" name="Text Box 67">
            <a:extLst>
              <a:ext uri="{FF2B5EF4-FFF2-40B4-BE49-F238E27FC236}">
                <a16:creationId xmlns:a16="http://schemas.microsoft.com/office/drawing/2014/main" id="{7AB0A23E-8CAF-6C4C-880E-3EA356C001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10189" y="2914648"/>
            <a:ext cx="328613" cy="350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de-DE" altLang="zh-CN" b="1">
                <a:ea typeface="SimSun" panose="02010600030101010101" pitchFamily="2" charset="-122"/>
              </a:rPr>
              <a:t>V</a:t>
            </a:r>
            <a:endParaRPr lang="en-US" altLang="zh-CN" b="1">
              <a:ea typeface="SimSun" panose="02010600030101010101" pitchFamily="2" charset="-122"/>
            </a:endParaRPr>
          </a:p>
        </p:txBody>
      </p:sp>
      <p:sp>
        <p:nvSpPr>
          <p:cNvPr id="45" name="Oval 68">
            <a:extLst>
              <a:ext uri="{FF2B5EF4-FFF2-40B4-BE49-F238E27FC236}">
                <a16:creationId xmlns:a16="http://schemas.microsoft.com/office/drawing/2014/main" id="{35D96DF0-94B1-1842-9C19-D1D274C494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00802" y="3509961"/>
            <a:ext cx="455612" cy="457200"/>
          </a:xfrm>
          <a:prstGeom prst="ellipse">
            <a:avLst/>
          </a:prstGeom>
          <a:gradFill rotWithShape="1">
            <a:gsLst>
              <a:gs pos="0">
                <a:srgbClr val="FFFFFF"/>
              </a:gs>
              <a:gs pos="100000">
                <a:srgbClr val="777777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46" name="Text Box 69">
            <a:extLst>
              <a:ext uri="{FF2B5EF4-FFF2-40B4-BE49-F238E27FC236}">
                <a16:creationId xmlns:a16="http://schemas.microsoft.com/office/drawing/2014/main" id="{949A8D03-0230-1C49-8B04-2C41FE9EA9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37314" y="3571873"/>
            <a:ext cx="387350" cy="350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de-DE" altLang="zh-CN" b="1">
                <a:ea typeface="SimSun" panose="02010600030101010101" pitchFamily="2" charset="-122"/>
              </a:rPr>
              <a:t>W</a:t>
            </a:r>
            <a:endParaRPr lang="en-US" altLang="zh-CN" b="1">
              <a:ea typeface="SimSun" panose="02010600030101010101" pitchFamily="2" charset="-122"/>
            </a:endParaRPr>
          </a:p>
        </p:txBody>
      </p:sp>
      <p:sp>
        <p:nvSpPr>
          <p:cNvPr id="47" name="Oval 70">
            <a:extLst>
              <a:ext uri="{FF2B5EF4-FFF2-40B4-BE49-F238E27FC236}">
                <a16:creationId xmlns:a16="http://schemas.microsoft.com/office/drawing/2014/main" id="{4E350623-04C8-2E46-B3DE-426E9D346C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53066" y="3513136"/>
            <a:ext cx="454025" cy="457200"/>
          </a:xfrm>
          <a:prstGeom prst="ellipse">
            <a:avLst/>
          </a:prstGeom>
          <a:gradFill rotWithShape="1">
            <a:gsLst>
              <a:gs pos="0">
                <a:srgbClr val="FFFFFF"/>
              </a:gs>
              <a:gs pos="100000">
                <a:srgbClr val="B2B2B2"/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48" name="Text Box 71">
            <a:extLst>
              <a:ext uri="{FF2B5EF4-FFF2-40B4-BE49-F238E27FC236}">
                <a16:creationId xmlns:a16="http://schemas.microsoft.com/office/drawing/2014/main" id="{C53D37E6-21A1-6747-AB02-523F6F1F40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35604" y="3543298"/>
            <a:ext cx="498475" cy="350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de-DE" altLang="en-US" i="1">
                <a:ea typeface="SimSun" panose="02010600030101010101" pitchFamily="2" charset="-122"/>
              </a:rPr>
              <a:t>h</a:t>
            </a:r>
          </a:p>
        </p:txBody>
      </p:sp>
      <p:sp>
        <p:nvSpPr>
          <p:cNvPr id="49" name="Oval 72">
            <a:extLst>
              <a:ext uri="{FF2B5EF4-FFF2-40B4-BE49-F238E27FC236}">
                <a16:creationId xmlns:a16="http://schemas.microsoft.com/office/drawing/2014/main" id="{023A662F-6607-8643-9BE1-B053ABCA1D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97604" y="3514723"/>
            <a:ext cx="454025" cy="457200"/>
          </a:xfrm>
          <a:prstGeom prst="ellipse">
            <a:avLst/>
          </a:prstGeom>
          <a:gradFill rotWithShape="1">
            <a:gsLst>
              <a:gs pos="0">
                <a:srgbClr val="FFFFFF"/>
              </a:gs>
              <a:gs pos="100000">
                <a:srgbClr val="B2B2B2"/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50" name="Text Box 73">
            <a:extLst>
              <a:ext uri="{FF2B5EF4-FFF2-40B4-BE49-F238E27FC236}">
                <a16:creationId xmlns:a16="http://schemas.microsoft.com/office/drawing/2014/main" id="{23222D24-C2A3-C744-AE70-DC689A5457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84904" y="3554411"/>
            <a:ext cx="498475" cy="350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de-DE" altLang="en-US" i="1">
                <a:ea typeface="SimSun" panose="02010600030101010101" pitchFamily="2" charset="-122"/>
              </a:rPr>
              <a:t>i</a:t>
            </a:r>
          </a:p>
        </p:txBody>
      </p:sp>
      <p:sp>
        <p:nvSpPr>
          <p:cNvPr id="51" name="Oval 74">
            <a:extLst>
              <a:ext uri="{FF2B5EF4-FFF2-40B4-BE49-F238E27FC236}">
                <a16:creationId xmlns:a16="http://schemas.microsoft.com/office/drawing/2014/main" id="{8B9EDA8B-13AE-9849-999D-2A005BB795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67327" y="4271961"/>
            <a:ext cx="454025" cy="457200"/>
          </a:xfrm>
          <a:prstGeom prst="ellipse">
            <a:avLst/>
          </a:prstGeom>
          <a:gradFill rotWithShape="1">
            <a:gsLst>
              <a:gs pos="0">
                <a:srgbClr val="FFFFFF"/>
              </a:gs>
              <a:gs pos="100000">
                <a:srgbClr val="B2B2B2"/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52" name="Text Box 75">
            <a:extLst>
              <a:ext uri="{FF2B5EF4-FFF2-40B4-BE49-F238E27FC236}">
                <a16:creationId xmlns:a16="http://schemas.microsoft.com/office/drawing/2014/main" id="{FC2B38F3-18B5-0C44-A2DD-CB25AAA4CB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45102" y="4297361"/>
            <a:ext cx="498475" cy="350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de-DE" altLang="en-US" i="1">
                <a:ea typeface="SimSun" panose="02010600030101010101" pitchFamily="2" charset="-122"/>
              </a:rPr>
              <a:t>c</a:t>
            </a:r>
          </a:p>
        </p:txBody>
      </p:sp>
      <p:sp>
        <p:nvSpPr>
          <p:cNvPr id="53" name="Oval 76">
            <a:extLst>
              <a:ext uri="{FF2B5EF4-FFF2-40B4-BE49-F238E27FC236}">
                <a16:creationId xmlns:a16="http://schemas.microsoft.com/office/drawing/2014/main" id="{67E70B84-B0DC-0045-B85F-9FC5DC931D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34064" y="4273548"/>
            <a:ext cx="454025" cy="457200"/>
          </a:xfrm>
          <a:prstGeom prst="ellipse">
            <a:avLst/>
          </a:prstGeom>
          <a:gradFill rotWithShape="1">
            <a:gsLst>
              <a:gs pos="0">
                <a:srgbClr val="FFFFFF"/>
              </a:gs>
              <a:gs pos="100000">
                <a:srgbClr val="B2B2B2"/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54" name="Text Box 77">
            <a:extLst>
              <a:ext uri="{FF2B5EF4-FFF2-40B4-BE49-F238E27FC236}">
                <a16:creationId xmlns:a16="http://schemas.microsoft.com/office/drawing/2014/main" id="{CCEDFCF1-21B9-664F-BD38-C49A54E139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11839" y="4298948"/>
            <a:ext cx="498475" cy="350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de-DE" altLang="en-US" i="1">
                <a:ea typeface="SimSun" panose="02010600030101010101" pitchFamily="2" charset="-122"/>
              </a:rPr>
              <a:t>d</a:t>
            </a:r>
          </a:p>
        </p:txBody>
      </p:sp>
      <p:sp>
        <p:nvSpPr>
          <p:cNvPr id="55" name="Oval 78">
            <a:extLst>
              <a:ext uri="{FF2B5EF4-FFF2-40B4-BE49-F238E27FC236}">
                <a16:creationId xmlns:a16="http://schemas.microsoft.com/office/drawing/2014/main" id="{7C170907-E34C-2C45-8E19-FAC20F9206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96039" y="4267198"/>
            <a:ext cx="454025" cy="457200"/>
          </a:xfrm>
          <a:prstGeom prst="ellipse">
            <a:avLst/>
          </a:prstGeom>
          <a:gradFill rotWithShape="1">
            <a:gsLst>
              <a:gs pos="0">
                <a:srgbClr val="FFFFFF"/>
              </a:gs>
              <a:gs pos="100000">
                <a:srgbClr val="B2B2B2"/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56" name="Text Box 79">
            <a:extLst>
              <a:ext uri="{FF2B5EF4-FFF2-40B4-BE49-F238E27FC236}">
                <a16:creationId xmlns:a16="http://schemas.microsoft.com/office/drawing/2014/main" id="{F827CD4C-D51B-4C48-9C1F-04B493DA35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73814" y="4297361"/>
            <a:ext cx="498475" cy="350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de-DE" altLang="en-US" i="1">
                <a:ea typeface="SimSun" panose="02010600030101010101" pitchFamily="2" charset="-122"/>
              </a:rPr>
              <a:t>e</a:t>
            </a:r>
          </a:p>
        </p:txBody>
      </p:sp>
      <p:sp>
        <p:nvSpPr>
          <p:cNvPr id="57" name="Oval 80">
            <a:extLst>
              <a:ext uri="{FF2B5EF4-FFF2-40B4-BE49-F238E27FC236}">
                <a16:creationId xmlns:a16="http://schemas.microsoft.com/office/drawing/2014/main" id="{4AF755AB-0698-864C-9802-D819FE9F13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75477" y="4268786"/>
            <a:ext cx="454025" cy="457200"/>
          </a:xfrm>
          <a:prstGeom prst="ellipse">
            <a:avLst/>
          </a:prstGeom>
          <a:gradFill rotWithShape="1">
            <a:gsLst>
              <a:gs pos="0">
                <a:srgbClr val="FFFFFF"/>
              </a:gs>
              <a:gs pos="100000">
                <a:srgbClr val="B2B2B2"/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58" name="Text Box 81">
            <a:extLst>
              <a:ext uri="{FF2B5EF4-FFF2-40B4-BE49-F238E27FC236}">
                <a16:creationId xmlns:a16="http://schemas.microsoft.com/office/drawing/2014/main" id="{C3CCDB83-593E-364B-827B-F792B2F1A6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48489" y="4317998"/>
            <a:ext cx="498475" cy="350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de-DE" altLang="en-US" i="1">
                <a:ea typeface="SimSun" panose="02010600030101010101" pitchFamily="2" charset="-122"/>
              </a:rPr>
              <a:t>f</a:t>
            </a:r>
          </a:p>
        </p:txBody>
      </p:sp>
      <p:sp>
        <p:nvSpPr>
          <p:cNvPr id="59" name="Oval 82">
            <a:extLst>
              <a:ext uri="{FF2B5EF4-FFF2-40B4-BE49-F238E27FC236}">
                <a16:creationId xmlns:a16="http://schemas.microsoft.com/office/drawing/2014/main" id="{49923644-1A94-9646-BE15-24EB30258A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24752" y="4267198"/>
            <a:ext cx="454025" cy="457200"/>
          </a:xfrm>
          <a:prstGeom prst="ellipse">
            <a:avLst/>
          </a:prstGeom>
          <a:gradFill rotWithShape="1">
            <a:gsLst>
              <a:gs pos="0">
                <a:srgbClr val="FFFFFF"/>
              </a:gs>
              <a:gs pos="100000">
                <a:srgbClr val="B2B2B2"/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0" name="Text Box 83">
            <a:extLst>
              <a:ext uri="{FF2B5EF4-FFF2-40B4-BE49-F238E27FC236}">
                <a16:creationId xmlns:a16="http://schemas.microsoft.com/office/drawing/2014/main" id="{DD831CD5-0D10-624F-ABB1-11B514807A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12052" y="4292598"/>
            <a:ext cx="498475" cy="350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de-DE" altLang="en-US" i="1">
                <a:ea typeface="SimSun" panose="02010600030101010101" pitchFamily="2" charset="-122"/>
              </a:rPr>
              <a:t>g</a:t>
            </a:r>
          </a:p>
        </p:txBody>
      </p:sp>
      <p:sp>
        <p:nvSpPr>
          <p:cNvPr id="61" name="Oval 84">
            <a:extLst>
              <a:ext uri="{FF2B5EF4-FFF2-40B4-BE49-F238E27FC236}">
                <a16:creationId xmlns:a16="http://schemas.microsoft.com/office/drawing/2014/main" id="{6155FD3C-9D37-C747-A82D-6868E2EB82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86089" y="4265611"/>
            <a:ext cx="454025" cy="457200"/>
          </a:xfrm>
          <a:prstGeom prst="ellipse">
            <a:avLst/>
          </a:prstGeom>
          <a:gradFill rotWithShape="1">
            <a:gsLst>
              <a:gs pos="0">
                <a:srgbClr val="FFFFFF"/>
              </a:gs>
              <a:gs pos="100000">
                <a:srgbClr val="B2B2B2"/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2" name="Text Box 85">
            <a:extLst>
              <a:ext uri="{FF2B5EF4-FFF2-40B4-BE49-F238E27FC236}">
                <a16:creationId xmlns:a16="http://schemas.microsoft.com/office/drawing/2014/main" id="{AA32442A-D609-6444-A74D-D9EA372F03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63864" y="4295773"/>
            <a:ext cx="498475" cy="350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de-DE" altLang="en-US" i="1">
                <a:ea typeface="SimSun" panose="02010600030101010101" pitchFamily="2" charset="-122"/>
              </a:rPr>
              <a:t>a</a:t>
            </a:r>
          </a:p>
        </p:txBody>
      </p:sp>
      <p:sp>
        <p:nvSpPr>
          <p:cNvPr id="63" name="Oval 86">
            <a:extLst>
              <a:ext uri="{FF2B5EF4-FFF2-40B4-BE49-F238E27FC236}">
                <a16:creationId xmlns:a16="http://schemas.microsoft.com/office/drawing/2014/main" id="{2021B6A9-DAE7-0449-9EEA-2F09D42947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54452" y="4267198"/>
            <a:ext cx="454025" cy="457200"/>
          </a:xfrm>
          <a:prstGeom prst="ellipse">
            <a:avLst/>
          </a:prstGeom>
          <a:gradFill rotWithShape="1">
            <a:gsLst>
              <a:gs pos="0">
                <a:srgbClr val="FFFFFF"/>
              </a:gs>
              <a:gs pos="100000">
                <a:srgbClr val="B2B2B2"/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4" name="Text Box 87">
            <a:extLst>
              <a:ext uri="{FF2B5EF4-FFF2-40B4-BE49-F238E27FC236}">
                <a16:creationId xmlns:a16="http://schemas.microsoft.com/office/drawing/2014/main" id="{7B8F6F6D-5E3F-5F43-89D1-D876BB054A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36989" y="4306886"/>
            <a:ext cx="498475" cy="350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de-DE" altLang="en-US" i="1">
                <a:ea typeface="SimSun" panose="02010600030101010101" pitchFamily="2" charset="-122"/>
              </a:rPr>
              <a:t>b</a:t>
            </a:r>
          </a:p>
        </p:txBody>
      </p:sp>
      <p:sp>
        <p:nvSpPr>
          <p:cNvPr id="66" name="Text Box 89">
            <a:extLst>
              <a:ext uri="{FF2B5EF4-FFF2-40B4-BE49-F238E27FC236}">
                <a16:creationId xmlns:a16="http://schemas.microsoft.com/office/drawing/2014/main" id="{5D4F3AD1-AEAC-1A40-9BA9-680207F13A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62924" y="5102557"/>
            <a:ext cx="339725" cy="350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de-DE" altLang="en-US" b="1">
                <a:ea typeface="SimSun" panose="02010600030101010101" pitchFamily="2" charset="-122"/>
              </a:rPr>
              <a:t>H</a:t>
            </a:r>
            <a:endParaRPr lang="en-US" altLang="zh-CN" b="1">
              <a:ea typeface="SimSun" panose="02010600030101010101" pitchFamily="2" charset="-122"/>
            </a:endParaRPr>
          </a:p>
        </p:txBody>
      </p:sp>
      <p:sp>
        <p:nvSpPr>
          <p:cNvPr id="67" name="Oval 90">
            <a:extLst>
              <a:ext uri="{FF2B5EF4-FFF2-40B4-BE49-F238E27FC236}">
                <a16:creationId xmlns:a16="http://schemas.microsoft.com/office/drawing/2014/main" id="{0CA9F064-5C08-D347-BCFC-85D4FECD9E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8949" y="5039057"/>
            <a:ext cx="455613" cy="457200"/>
          </a:xfrm>
          <a:prstGeom prst="ellipse">
            <a:avLst/>
          </a:prstGeom>
          <a:gradFill rotWithShape="1">
            <a:gsLst>
              <a:gs pos="0">
                <a:srgbClr val="FFFFFF"/>
              </a:gs>
              <a:gs pos="100000">
                <a:srgbClr val="777777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8" name="Text Box 91">
            <a:extLst>
              <a:ext uri="{FF2B5EF4-FFF2-40B4-BE49-F238E27FC236}">
                <a16:creationId xmlns:a16="http://schemas.microsoft.com/office/drawing/2014/main" id="{3195395A-9388-0A4D-A6D3-4D4292FCA4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66099" y="5096207"/>
            <a:ext cx="339725" cy="350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de-DE" altLang="zh-CN" b="1">
                <a:ea typeface="SimSun" panose="02010600030101010101" pitchFamily="2" charset="-122"/>
              </a:rPr>
              <a:t>H</a:t>
            </a:r>
            <a:endParaRPr lang="en-US" altLang="zh-CN" b="1">
              <a:ea typeface="SimSun" panose="02010600030101010101" pitchFamily="2" charset="-122"/>
            </a:endParaRPr>
          </a:p>
        </p:txBody>
      </p:sp>
      <p:sp>
        <p:nvSpPr>
          <p:cNvPr id="69" name="Text Box 92">
            <a:extLst>
              <a:ext uri="{FF2B5EF4-FFF2-40B4-BE49-F238E27FC236}">
                <a16:creationId xmlns:a16="http://schemas.microsoft.com/office/drawing/2014/main" id="{8D5FC279-906C-2743-94BE-576C239D07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1874" y="4996195"/>
            <a:ext cx="3216275" cy="603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ECFF"/>
                </a:solidFill>
              </a14:hiddenFill>
            </a:ext>
            <a:ext uri="{91240B29-F687-4F45-9708-019B960494DF}">
              <a14:hiddenLine xmlns:a14="http://schemas.microsoft.com/office/drawing/2010/main" w="63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7281" tIns="43641" rIns="87281" bIns="43641">
            <a:spAutoFit/>
          </a:bodyPr>
          <a:lstStyle>
            <a:lvl1pPr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9852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9852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9852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9852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zh-CN">
                <a:ea typeface="SimSun" panose="02010600030101010101" pitchFamily="2" charset="-122"/>
              </a:rPr>
              <a:t>Horizontal division</a:t>
            </a:r>
            <a:br>
              <a:rPr lang="en-US" altLang="zh-CN">
                <a:ea typeface="SimSun" panose="02010600030101010101" pitchFamily="2" charset="-122"/>
              </a:rPr>
            </a:br>
            <a:r>
              <a:rPr lang="en-US" altLang="zh-CN">
                <a:ea typeface="SimSun" panose="02010600030101010101" pitchFamily="2" charset="-122"/>
              </a:rPr>
              <a:t>(objects to the top and bottom)</a:t>
            </a:r>
          </a:p>
        </p:txBody>
      </p:sp>
      <p:sp>
        <p:nvSpPr>
          <p:cNvPr id="70" name="Text Box 93">
            <a:extLst>
              <a:ext uri="{FF2B5EF4-FFF2-40B4-BE49-F238E27FC236}">
                <a16:creationId xmlns:a16="http://schemas.microsoft.com/office/drawing/2014/main" id="{763B513C-B114-8A47-A129-EE6FD8D326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67687" y="5675645"/>
            <a:ext cx="339725" cy="350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de-DE" altLang="en-US" b="1">
                <a:ea typeface="SimSun" panose="02010600030101010101" pitchFamily="2" charset="-122"/>
              </a:rPr>
              <a:t>H</a:t>
            </a:r>
            <a:endParaRPr lang="en-US" altLang="zh-CN" b="1">
              <a:ea typeface="SimSun" panose="02010600030101010101" pitchFamily="2" charset="-122"/>
            </a:endParaRPr>
          </a:p>
        </p:txBody>
      </p:sp>
      <p:sp>
        <p:nvSpPr>
          <p:cNvPr id="71" name="Oval 94">
            <a:extLst>
              <a:ext uri="{FF2B5EF4-FFF2-40B4-BE49-F238E27FC236}">
                <a16:creationId xmlns:a16="http://schemas.microsoft.com/office/drawing/2014/main" id="{B8E9CE05-8021-BF43-9790-12ADFBABD8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3712" y="5612145"/>
            <a:ext cx="455612" cy="457200"/>
          </a:xfrm>
          <a:prstGeom prst="ellipse">
            <a:avLst/>
          </a:prstGeom>
          <a:gradFill rotWithShape="1">
            <a:gsLst>
              <a:gs pos="0">
                <a:srgbClr val="FFFFFF"/>
              </a:gs>
              <a:gs pos="100000">
                <a:srgbClr val="777777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72" name="Text Box 95">
            <a:extLst>
              <a:ext uri="{FF2B5EF4-FFF2-40B4-BE49-F238E27FC236}">
                <a16:creationId xmlns:a16="http://schemas.microsoft.com/office/drawing/2014/main" id="{346CED91-5271-4843-B4CC-212D14A95D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77212" y="5669295"/>
            <a:ext cx="328612" cy="350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de-DE" altLang="zh-CN" b="1">
                <a:ea typeface="SimSun" panose="02010600030101010101" pitchFamily="2" charset="-122"/>
              </a:rPr>
              <a:t>V</a:t>
            </a:r>
            <a:endParaRPr lang="en-US" altLang="zh-CN" b="1">
              <a:ea typeface="SimSun" panose="02010600030101010101" pitchFamily="2" charset="-122"/>
            </a:endParaRPr>
          </a:p>
        </p:txBody>
      </p:sp>
      <p:sp>
        <p:nvSpPr>
          <p:cNvPr id="73" name="Text Box 96">
            <a:extLst>
              <a:ext uri="{FF2B5EF4-FFF2-40B4-BE49-F238E27FC236}">
                <a16:creationId xmlns:a16="http://schemas.microsoft.com/office/drawing/2014/main" id="{B7EE3B60-1D84-5E40-995E-9C02D7F4F6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6637" y="5572457"/>
            <a:ext cx="3087687" cy="603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ECFF"/>
                </a:solidFill>
              </a14:hiddenFill>
            </a:ext>
            <a:ext uri="{91240B29-F687-4F45-9708-019B960494DF}">
              <a14:hiddenLine xmlns:a14="http://schemas.microsoft.com/office/drawing/2010/main" w="63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7281" tIns="43641" rIns="87281" bIns="43641">
            <a:spAutoFit/>
          </a:bodyPr>
          <a:lstStyle>
            <a:lvl1pPr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9852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9852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9852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9852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zh-CN">
                <a:ea typeface="SimSun" panose="02010600030101010101" pitchFamily="2" charset="-122"/>
              </a:rPr>
              <a:t>Vertical division</a:t>
            </a:r>
            <a:br>
              <a:rPr lang="en-US" altLang="zh-CN">
                <a:ea typeface="SimSun" panose="02010600030101010101" pitchFamily="2" charset="-122"/>
              </a:rPr>
            </a:br>
            <a:r>
              <a:rPr lang="en-US" altLang="zh-CN">
                <a:ea typeface="SimSun" panose="02010600030101010101" pitchFamily="2" charset="-122"/>
              </a:rPr>
              <a:t>(objects to the left and right)</a:t>
            </a:r>
          </a:p>
        </p:txBody>
      </p:sp>
      <p:sp>
        <p:nvSpPr>
          <p:cNvPr id="74" name="Text Box 97">
            <a:extLst>
              <a:ext uri="{FF2B5EF4-FFF2-40B4-BE49-F238E27FC236}">
                <a16:creationId xmlns:a16="http://schemas.microsoft.com/office/drawing/2014/main" id="{1F14163C-DAC4-294B-B75E-CBFC36AE27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13869" y="5469270"/>
            <a:ext cx="339725" cy="350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de-DE" altLang="en-US" b="1">
                <a:ea typeface="SimSun" panose="02010600030101010101" pitchFamily="2" charset="-122"/>
              </a:rPr>
              <a:t>H</a:t>
            </a:r>
            <a:endParaRPr lang="en-US" altLang="zh-CN" b="1">
              <a:ea typeface="SimSun" panose="02010600030101010101" pitchFamily="2" charset="-122"/>
            </a:endParaRPr>
          </a:p>
        </p:txBody>
      </p:sp>
      <p:sp>
        <p:nvSpPr>
          <p:cNvPr id="75" name="Oval 98">
            <a:extLst>
              <a:ext uri="{FF2B5EF4-FFF2-40B4-BE49-F238E27FC236}">
                <a16:creationId xmlns:a16="http://schemas.microsoft.com/office/drawing/2014/main" id="{55FE72AA-7268-7547-BC8E-2B15469B57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59894" y="5405770"/>
            <a:ext cx="455612" cy="457200"/>
          </a:xfrm>
          <a:prstGeom prst="ellipse">
            <a:avLst/>
          </a:prstGeom>
          <a:gradFill rotWithShape="1">
            <a:gsLst>
              <a:gs pos="0">
                <a:srgbClr val="FFFFFF"/>
              </a:gs>
              <a:gs pos="100000">
                <a:srgbClr val="777777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76" name="Text Box 99">
            <a:extLst>
              <a:ext uri="{FF2B5EF4-FFF2-40B4-BE49-F238E27FC236}">
                <a16:creationId xmlns:a16="http://schemas.microsoft.com/office/drawing/2014/main" id="{22844304-EE88-6F4E-AE73-167BEA0AB6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93231" y="5462920"/>
            <a:ext cx="387350" cy="350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de-DE" altLang="zh-CN" b="1">
                <a:ea typeface="SimSun" panose="02010600030101010101" pitchFamily="2" charset="-122"/>
              </a:rPr>
              <a:t>W</a:t>
            </a:r>
            <a:endParaRPr lang="en-US" altLang="zh-CN" b="1">
              <a:ea typeface="SimSun" panose="02010600030101010101" pitchFamily="2" charset="-122"/>
            </a:endParaRPr>
          </a:p>
        </p:txBody>
      </p:sp>
      <p:sp>
        <p:nvSpPr>
          <p:cNvPr id="77" name="Text Box 100">
            <a:extLst>
              <a:ext uri="{FF2B5EF4-FFF2-40B4-BE49-F238E27FC236}">
                <a16:creationId xmlns:a16="http://schemas.microsoft.com/office/drawing/2014/main" id="{63033518-8CCF-9141-B135-0AA3C04412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02819" y="5367670"/>
            <a:ext cx="2473325" cy="603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ECFF"/>
                </a:solidFill>
              </a14:hiddenFill>
            </a:ext>
            <a:ext uri="{91240B29-F687-4F45-9708-019B960494DF}">
              <a14:hiddenLine xmlns:a14="http://schemas.microsoft.com/office/drawing/2010/main" w="63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7281" tIns="43641" rIns="87281" bIns="43641">
            <a:spAutoFit/>
          </a:bodyPr>
          <a:lstStyle>
            <a:lvl1pPr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9852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9852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9852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9852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zh-CN">
                <a:ea typeface="SimSun" panose="02010600030101010101" pitchFamily="2" charset="-122"/>
              </a:rPr>
              <a:t>Wheel (4 objects cycled </a:t>
            </a:r>
            <a:br>
              <a:rPr lang="en-US" altLang="zh-CN">
                <a:ea typeface="SimSun" panose="02010600030101010101" pitchFamily="2" charset="-122"/>
              </a:rPr>
            </a:br>
            <a:r>
              <a:rPr lang="en-US" altLang="zh-CN">
                <a:ea typeface="SimSun" panose="02010600030101010101" pitchFamily="2" charset="-122"/>
              </a:rPr>
              <a:t>around a center object)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6EEC849C-364E-AA49-81A2-1943FF19A01E}"/>
              </a:ext>
            </a:extLst>
          </p:cNvPr>
          <p:cNvSpPr/>
          <p:nvPr/>
        </p:nvSpPr>
        <p:spPr>
          <a:xfrm>
            <a:off x="2412460" y="2227261"/>
            <a:ext cx="1848255" cy="1829173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Freeform 78">
            <a:extLst>
              <a:ext uri="{FF2B5EF4-FFF2-40B4-BE49-F238E27FC236}">
                <a16:creationId xmlns:a16="http://schemas.microsoft.com/office/drawing/2014/main" id="{89067991-5920-7A4E-B211-1A98F178DC80}"/>
              </a:ext>
            </a:extLst>
          </p:cNvPr>
          <p:cNvSpPr/>
          <p:nvPr/>
        </p:nvSpPr>
        <p:spPr>
          <a:xfrm>
            <a:off x="7714034" y="3307404"/>
            <a:ext cx="3093396" cy="1634247"/>
          </a:xfrm>
          <a:custGeom>
            <a:avLst/>
            <a:gdLst>
              <a:gd name="connsiteX0" fmla="*/ 1371600 w 3093396"/>
              <a:gd name="connsiteY0" fmla="*/ 19456 h 1634247"/>
              <a:gd name="connsiteX1" fmla="*/ 1371600 w 3093396"/>
              <a:gd name="connsiteY1" fmla="*/ 19456 h 1634247"/>
              <a:gd name="connsiteX2" fmla="*/ 515566 w 3093396"/>
              <a:gd name="connsiteY2" fmla="*/ 632298 h 1634247"/>
              <a:gd name="connsiteX3" fmla="*/ 466928 w 3093396"/>
              <a:gd name="connsiteY3" fmla="*/ 661481 h 1634247"/>
              <a:gd name="connsiteX4" fmla="*/ 408562 w 3093396"/>
              <a:gd name="connsiteY4" fmla="*/ 690664 h 1634247"/>
              <a:gd name="connsiteX5" fmla="*/ 0 w 3093396"/>
              <a:gd name="connsiteY5" fmla="*/ 1157592 h 1634247"/>
              <a:gd name="connsiteX6" fmla="*/ 68094 w 3093396"/>
              <a:gd name="connsiteY6" fmla="*/ 1634247 h 1634247"/>
              <a:gd name="connsiteX7" fmla="*/ 3093396 w 3093396"/>
              <a:gd name="connsiteY7" fmla="*/ 1575881 h 1634247"/>
              <a:gd name="connsiteX8" fmla="*/ 3064213 w 3093396"/>
              <a:gd name="connsiteY8" fmla="*/ 894945 h 1634247"/>
              <a:gd name="connsiteX9" fmla="*/ 2130357 w 3093396"/>
              <a:gd name="connsiteY9" fmla="*/ 603115 h 1634247"/>
              <a:gd name="connsiteX10" fmla="*/ 1789889 w 3093396"/>
              <a:gd name="connsiteY10" fmla="*/ 0 h 1634247"/>
              <a:gd name="connsiteX11" fmla="*/ 1371600 w 3093396"/>
              <a:gd name="connsiteY11" fmla="*/ 19456 h 1634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093396" h="1634247">
                <a:moveTo>
                  <a:pt x="1371600" y="19456"/>
                </a:moveTo>
                <a:lnTo>
                  <a:pt x="1371600" y="19456"/>
                </a:lnTo>
                <a:lnTo>
                  <a:pt x="515566" y="632298"/>
                </a:lnTo>
                <a:cubicBezTo>
                  <a:pt x="500147" y="643240"/>
                  <a:pt x="484483" y="654459"/>
                  <a:pt x="466928" y="661481"/>
                </a:cubicBezTo>
                <a:cubicBezTo>
                  <a:pt x="414031" y="682639"/>
                  <a:pt x="430636" y="668588"/>
                  <a:pt x="408562" y="690664"/>
                </a:cubicBezTo>
                <a:lnTo>
                  <a:pt x="0" y="1157592"/>
                </a:lnTo>
                <a:lnTo>
                  <a:pt x="68094" y="1634247"/>
                </a:lnTo>
                <a:lnTo>
                  <a:pt x="3093396" y="1575881"/>
                </a:lnTo>
                <a:lnTo>
                  <a:pt x="3064213" y="894945"/>
                </a:lnTo>
                <a:lnTo>
                  <a:pt x="2130357" y="603115"/>
                </a:lnTo>
                <a:lnTo>
                  <a:pt x="1789889" y="0"/>
                </a:lnTo>
                <a:lnTo>
                  <a:pt x="1371600" y="19456"/>
                </a:lnTo>
                <a:close/>
              </a:path>
            </a:pathLst>
          </a:cu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881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25476E-B00E-8C4D-9882-083BED0FE2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6F80D8-10AA-5A40-9866-CB5EB0DE39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kumimoji="0" lang="en-US" altLang="zh-TW" sz="2400" dirty="0">
                <a:ea typeface="新細明體" pitchFamily="18" charset="-120"/>
              </a:rPr>
              <a:t>Floorplan problem is NP hard (difficult to solve efficiently)</a:t>
            </a:r>
          </a:p>
          <a:p>
            <a:pPr eaLnBrk="1" hangingPunct="1">
              <a:defRPr/>
            </a:pPr>
            <a:r>
              <a:rPr kumimoji="0" lang="en-US" altLang="zh-TW" sz="2400" dirty="0">
                <a:ea typeface="新細明體" pitchFamily="18" charset="-120"/>
              </a:rPr>
              <a:t>How to represent it compactly is a big deal</a:t>
            </a:r>
          </a:p>
          <a:p>
            <a:pPr eaLnBrk="1" hangingPunct="1">
              <a:defRPr/>
            </a:pPr>
            <a:r>
              <a:rPr kumimoji="0" lang="en-US" altLang="zh-TW" sz="2400" dirty="0">
                <a:ea typeface="新細明體" pitchFamily="18" charset="-120"/>
              </a:rPr>
              <a:t>Slicing is easier to deal with, so let’s start with it</a:t>
            </a:r>
          </a:p>
          <a:p>
            <a:pPr eaLnBrk="1" hangingPunct="1">
              <a:defRPr/>
            </a:pPr>
            <a:r>
              <a:rPr kumimoji="0" lang="en-US" altLang="zh-TW" sz="2400" dirty="0">
                <a:ea typeface="新細明體" pitchFamily="18" charset="-120"/>
              </a:rPr>
              <a:t>Polish expression is very elegant and easy to make new moves</a:t>
            </a:r>
          </a:p>
          <a:p>
            <a:pPr lvl="1" eaLnBrk="1" hangingPunct="1">
              <a:defRPr/>
            </a:pPr>
            <a:r>
              <a:rPr kumimoji="0" lang="en-US" altLang="zh-TW" dirty="0">
                <a:ea typeface="新細明體" pitchFamily="18" charset="-120"/>
              </a:rPr>
              <a:t>Need to be unique (NPE)</a:t>
            </a:r>
          </a:p>
          <a:p>
            <a:pPr lvl="1" eaLnBrk="1" hangingPunct="1">
              <a:defRPr/>
            </a:pPr>
            <a:r>
              <a:rPr kumimoji="0" lang="en-US" altLang="zh-TW" dirty="0">
                <a:ea typeface="新細明體" pitchFamily="18" charset="-120"/>
              </a:rPr>
              <a:t>Bounding curve for area computation when merging two blocks, which can be computed incrementally</a:t>
            </a:r>
          </a:p>
          <a:p>
            <a:pPr eaLnBrk="1" hangingPunct="1">
              <a:defRPr/>
            </a:pPr>
            <a:r>
              <a:rPr kumimoji="0" lang="en-US" altLang="zh-TW" sz="2400" dirty="0">
                <a:ea typeface="新細明體" pitchFamily="18" charset="-120"/>
              </a:rPr>
              <a:t>For a given set of modules and the slicing tree, Stockmeyer’s algorithm can give the optimal solution</a:t>
            </a:r>
          </a:p>
          <a:p>
            <a:pPr lvl="1" eaLnBrk="1" hangingPunct="1">
              <a:defRPr/>
            </a:pPr>
            <a:r>
              <a:rPr kumimoji="0" lang="en-US" altLang="zh-TW" dirty="0">
                <a:ea typeface="新細明體" pitchFamily="18" charset="-120"/>
              </a:rPr>
              <a:t>But it’s a very ideal situation that doesn’t happen often </a:t>
            </a:r>
            <a:r>
              <a:rPr kumimoji="0" lang="en-US" altLang="zh-TW" dirty="0">
                <a:ea typeface="新細明體" pitchFamily="18" charset="-120"/>
                <a:sym typeface="Wingdings" pitchFamily="2" charset="2"/>
              </a:rPr>
              <a:t></a:t>
            </a:r>
          </a:p>
          <a:p>
            <a:pPr lvl="1" eaLnBrk="1" hangingPunct="1">
              <a:defRPr/>
            </a:pPr>
            <a:r>
              <a:rPr kumimoji="0" lang="en-US" altLang="zh-TW" dirty="0">
                <a:ea typeface="新細明體" pitchFamily="18" charset="-120"/>
                <a:sym typeface="Wingdings" pitchFamily="2" charset="2"/>
              </a:rPr>
              <a:t>Nice algorithm using dynamic programming</a:t>
            </a:r>
            <a:endParaRPr kumimoji="0" lang="zh-TW" altLang="en-US" dirty="0">
              <a:ea typeface="新細明體" pitchFamily="18" charset="-120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1986525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7F1B23-8C23-964F-B5F1-30F282295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Floorplanning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468CF5-9661-3044-85AE-D6B8195C86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kumimoji="0" lang="en-US" altLang="zh-TW" dirty="0">
                <a:ea typeface="新細明體" pitchFamily="18" charset="-120"/>
              </a:rPr>
              <a:t>The floorplanning problem is to plan the positions and shapes of the modules at the beginning of the design cycle to optimize the circuit performance…</a:t>
            </a:r>
          </a:p>
          <a:p>
            <a:pPr lvl="1" eaLnBrk="1" hangingPunct="1">
              <a:defRPr/>
            </a:pPr>
            <a:r>
              <a:rPr kumimoji="0" lang="en-US" altLang="zh-TW" dirty="0">
                <a:ea typeface="新細明體" pitchFamily="18" charset="-120"/>
              </a:rPr>
              <a:t>chip area</a:t>
            </a:r>
          </a:p>
          <a:p>
            <a:pPr lvl="1" eaLnBrk="1" hangingPunct="1">
              <a:defRPr/>
            </a:pPr>
            <a:r>
              <a:rPr kumimoji="0" lang="en-US" altLang="zh-TW" dirty="0">
                <a:ea typeface="新細明體" pitchFamily="18" charset="-120"/>
              </a:rPr>
              <a:t>total wirelength</a:t>
            </a:r>
          </a:p>
          <a:p>
            <a:pPr lvl="1" eaLnBrk="1" hangingPunct="1">
              <a:defRPr/>
            </a:pPr>
            <a:r>
              <a:rPr kumimoji="0" lang="en-US" altLang="zh-TW" dirty="0">
                <a:ea typeface="新細明體" pitchFamily="18" charset="-120"/>
              </a:rPr>
              <a:t>delay of critical path</a:t>
            </a:r>
          </a:p>
          <a:p>
            <a:pPr lvl="1" eaLnBrk="1" hangingPunct="1">
              <a:defRPr/>
            </a:pPr>
            <a:r>
              <a:rPr kumimoji="0" lang="en-US" altLang="zh-TW" dirty="0" err="1">
                <a:ea typeface="新細明體" pitchFamily="18" charset="-120"/>
              </a:rPr>
              <a:t>routability</a:t>
            </a:r>
            <a:endParaRPr kumimoji="0" lang="en-US" altLang="zh-TW" dirty="0">
              <a:ea typeface="新細明體" pitchFamily="18" charset="-120"/>
            </a:endParaRPr>
          </a:p>
          <a:p>
            <a:pPr lvl="1" eaLnBrk="1" hangingPunct="1">
              <a:defRPr/>
            </a:pPr>
            <a:r>
              <a:rPr kumimoji="0" lang="en-US" altLang="zh-TW" dirty="0">
                <a:ea typeface="新細明體" pitchFamily="18" charset="-120"/>
              </a:rPr>
              <a:t>others, ex: noise, heat dissipation, …</a:t>
            </a:r>
            <a:endParaRPr kumimoji="0" lang="zh-TW" altLang="en-US" dirty="0">
              <a:ea typeface="新細明體" pitchFamily="18" charset="-12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96552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7F1B23-8C23-964F-B5F1-30F282295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Floorplanning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468CF5-9661-3044-85AE-D6B8195C86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en-US" altLang="zh-CN" sz="2800" dirty="0">
                <a:ea typeface="SimSun" panose="02010600030101010101" pitchFamily="2" charset="-122"/>
              </a:rPr>
              <a:t>Given three blocks with the following potential widths &amp; heights </a:t>
            </a:r>
          </a:p>
          <a:p>
            <a:pPr lvl="1"/>
            <a:r>
              <a:rPr lang="en-US" altLang="zh-CN" dirty="0">
                <a:solidFill>
                  <a:srgbClr val="CC0000"/>
                </a:solidFill>
                <a:ea typeface="SimSun" panose="02010600030101010101" pitchFamily="2" charset="-122"/>
              </a:rPr>
              <a:t>Block </a:t>
            </a:r>
            <a:r>
              <a:rPr lang="en-US" altLang="zh-CN" i="1" dirty="0">
                <a:solidFill>
                  <a:srgbClr val="CC0000"/>
                </a:solidFill>
                <a:ea typeface="SimSun" panose="02010600030101010101" pitchFamily="2" charset="-122"/>
              </a:rPr>
              <a:t>A</a:t>
            </a:r>
            <a:r>
              <a:rPr lang="en-US" altLang="zh-CN" dirty="0">
                <a:ea typeface="SimSun" panose="02010600030101010101" pitchFamily="2" charset="-122"/>
              </a:rPr>
              <a:t>: </a:t>
            </a:r>
            <a:r>
              <a:rPr lang="en-US" altLang="zh-CN" i="1" dirty="0">
                <a:ea typeface="SimSun" panose="02010600030101010101" pitchFamily="2" charset="-122"/>
              </a:rPr>
              <a:t>w </a:t>
            </a:r>
            <a:r>
              <a:rPr lang="en-US" altLang="zh-CN" dirty="0">
                <a:ea typeface="SimSun" panose="02010600030101010101" pitchFamily="2" charset="-122"/>
              </a:rPr>
              <a:t>= 1, </a:t>
            </a:r>
            <a:r>
              <a:rPr lang="en-US" altLang="zh-CN" i="1" dirty="0">
                <a:ea typeface="SimSun" panose="02010600030101010101" pitchFamily="2" charset="-122"/>
              </a:rPr>
              <a:t>h </a:t>
            </a:r>
            <a:r>
              <a:rPr lang="en-US" altLang="zh-CN" dirty="0">
                <a:ea typeface="SimSun" panose="02010600030101010101" pitchFamily="2" charset="-122"/>
              </a:rPr>
              <a:t>= 4  or  </a:t>
            </a:r>
            <a:r>
              <a:rPr lang="en-US" altLang="zh-CN" i="1" dirty="0">
                <a:ea typeface="SimSun" panose="02010600030101010101" pitchFamily="2" charset="-122"/>
              </a:rPr>
              <a:t>w = </a:t>
            </a:r>
            <a:r>
              <a:rPr lang="en-US" altLang="zh-CN" dirty="0">
                <a:ea typeface="SimSun" panose="02010600030101010101" pitchFamily="2" charset="-122"/>
              </a:rPr>
              <a:t> 4, </a:t>
            </a:r>
            <a:r>
              <a:rPr lang="en-US" altLang="zh-CN" i="1" dirty="0">
                <a:ea typeface="SimSun" panose="02010600030101010101" pitchFamily="2" charset="-122"/>
              </a:rPr>
              <a:t>h </a:t>
            </a:r>
            <a:r>
              <a:rPr lang="en-US" altLang="zh-CN" dirty="0">
                <a:ea typeface="SimSun" panose="02010600030101010101" pitchFamily="2" charset="-122"/>
              </a:rPr>
              <a:t>= 1  or  </a:t>
            </a:r>
            <a:r>
              <a:rPr lang="en-US" altLang="zh-CN" i="1" dirty="0">
                <a:ea typeface="SimSun" panose="02010600030101010101" pitchFamily="2" charset="-122"/>
              </a:rPr>
              <a:t>w =</a:t>
            </a:r>
            <a:r>
              <a:rPr lang="en-US" altLang="zh-CN" dirty="0">
                <a:ea typeface="SimSun" panose="02010600030101010101" pitchFamily="2" charset="-122"/>
              </a:rPr>
              <a:t> 2, </a:t>
            </a:r>
            <a:r>
              <a:rPr lang="en-US" altLang="zh-CN" i="1" dirty="0">
                <a:ea typeface="SimSun" panose="02010600030101010101" pitchFamily="2" charset="-122"/>
              </a:rPr>
              <a:t>h </a:t>
            </a:r>
            <a:r>
              <a:rPr lang="en-US" altLang="zh-CN" dirty="0">
                <a:ea typeface="SimSun" panose="02010600030101010101" pitchFamily="2" charset="-122"/>
              </a:rPr>
              <a:t>= 2</a:t>
            </a:r>
          </a:p>
          <a:p>
            <a:pPr lvl="1"/>
            <a:r>
              <a:rPr lang="en-US" altLang="zh-CN" dirty="0">
                <a:solidFill>
                  <a:srgbClr val="333399"/>
                </a:solidFill>
                <a:ea typeface="SimSun" panose="02010600030101010101" pitchFamily="2" charset="-122"/>
              </a:rPr>
              <a:t>Block </a:t>
            </a:r>
            <a:r>
              <a:rPr lang="en-US" altLang="zh-CN" i="1" dirty="0">
                <a:solidFill>
                  <a:srgbClr val="333399"/>
                </a:solidFill>
                <a:ea typeface="SimSun" panose="02010600030101010101" pitchFamily="2" charset="-122"/>
              </a:rPr>
              <a:t>B</a:t>
            </a:r>
            <a:r>
              <a:rPr lang="en-US" altLang="zh-CN" dirty="0">
                <a:ea typeface="SimSun" panose="02010600030101010101" pitchFamily="2" charset="-122"/>
              </a:rPr>
              <a:t>: </a:t>
            </a:r>
            <a:r>
              <a:rPr lang="en-US" altLang="zh-CN" i="1" dirty="0">
                <a:ea typeface="SimSun" panose="02010600030101010101" pitchFamily="2" charset="-122"/>
              </a:rPr>
              <a:t>w </a:t>
            </a:r>
            <a:r>
              <a:rPr lang="en-US" altLang="zh-CN" dirty="0">
                <a:ea typeface="SimSun" panose="02010600030101010101" pitchFamily="2" charset="-122"/>
              </a:rPr>
              <a:t>= 1, </a:t>
            </a:r>
            <a:r>
              <a:rPr lang="en-US" altLang="zh-CN" i="1" dirty="0">
                <a:ea typeface="SimSun" panose="02010600030101010101" pitchFamily="2" charset="-122"/>
              </a:rPr>
              <a:t>h </a:t>
            </a:r>
            <a:r>
              <a:rPr lang="en-US" altLang="zh-CN" dirty="0">
                <a:ea typeface="SimSun" panose="02010600030101010101" pitchFamily="2" charset="-122"/>
              </a:rPr>
              <a:t>= 2  or  </a:t>
            </a:r>
            <a:r>
              <a:rPr lang="en-US" altLang="zh-CN" i="1" dirty="0">
                <a:ea typeface="SimSun" panose="02010600030101010101" pitchFamily="2" charset="-122"/>
              </a:rPr>
              <a:t>w =</a:t>
            </a:r>
            <a:r>
              <a:rPr lang="en-US" altLang="zh-CN" dirty="0">
                <a:ea typeface="SimSun" panose="02010600030101010101" pitchFamily="2" charset="-122"/>
              </a:rPr>
              <a:t> 2,  </a:t>
            </a:r>
            <a:r>
              <a:rPr lang="en-US" altLang="zh-CN" i="1" dirty="0">
                <a:ea typeface="SimSun" panose="02010600030101010101" pitchFamily="2" charset="-122"/>
              </a:rPr>
              <a:t>h </a:t>
            </a:r>
            <a:r>
              <a:rPr lang="en-US" altLang="zh-CN" dirty="0">
                <a:ea typeface="SimSun" panose="02010600030101010101" pitchFamily="2" charset="-122"/>
              </a:rPr>
              <a:t>= 1  </a:t>
            </a:r>
          </a:p>
          <a:p>
            <a:pPr lvl="1"/>
            <a:r>
              <a:rPr lang="en-US" altLang="zh-CN" dirty="0">
                <a:solidFill>
                  <a:srgbClr val="006600"/>
                </a:solidFill>
                <a:ea typeface="SimSun" panose="02010600030101010101" pitchFamily="2" charset="-122"/>
              </a:rPr>
              <a:t>Block </a:t>
            </a:r>
            <a:r>
              <a:rPr lang="en-US" altLang="zh-CN" i="1" dirty="0">
                <a:solidFill>
                  <a:srgbClr val="006600"/>
                </a:solidFill>
                <a:ea typeface="SimSun" panose="02010600030101010101" pitchFamily="2" charset="-122"/>
              </a:rPr>
              <a:t>C</a:t>
            </a:r>
            <a:r>
              <a:rPr lang="en-US" altLang="zh-CN" dirty="0">
                <a:ea typeface="SimSun" panose="02010600030101010101" pitchFamily="2" charset="-122"/>
              </a:rPr>
              <a:t>: </a:t>
            </a:r>
            <a:r>
              <a:rPr lang="en-US" altLang="zh-CN" i="1" dirty="0">
                <a:ea typeface="SimSun" panose="02010600030101010101" pitchFamily="2" charset="-122"/>
              </a:rPr>
              <a:t>w</a:t>
            </a:r>
            <a:r>
              <a:rPr lang="en-US" altLang="zh-CN" dirty="0">
                <a:ea typeface="SimSun" panose="02010600030101010101" pitchFamily="2" charset="-122"/>
              </a:rPr>
              <a:t> = 1, </a:t>
            </a:r>
            <a:r>
              <a:rPr lang="en-US" altLang="zh-CN" i="1" dirty="0">
                <a:ea typeface="SimSun" panose="02010600030101010101" pitchFamily="2" charset="-122"/>
              </a:rPr>
              <a:t>h </a:t>
            </a:r>
            <a:r>
              <a:rPr lang="en-US" altLang="zh-CN" dirty="0">
                <a:ea typeface="SimSun" panose="02010600030101010101" pitchFamily="2" charset="-122"/>
              </a:rPr>
              <a:t>= 3  or  </a:t>
            </a:r>
            <a:r>
              <a:rPr lang="en-US" altLang="zh-CN" i="1" dirty="0">
                <a:ea typeface="SimSun" panose="02010600030101010101" pitchFamily="2" charset="-122"/>
              </a:rPr>
              <a:t>w =</a:t>
            </a:r>
            <a:r>
              <a:rPr lang="en-US" altLang="zh-CN" dirty="0">
                <a:ea typeface="SimSun" panose="02010600030101010101" pitchFamily="2" charset="-122"/>
              </a:rPr>
              <a:t> 3, </a:t>
            </a:r>
            <a:r>
              <a:rPr lang="en-US" altLang="zh-CN" i="1" dirty="0">
                <a:ea typeface="SimSun" panose="02010600030101010101" pitchFamily="2" charset="-122"/>
              </a:rPr>
              <a:t>h </a:t>
            </a:r>
            <a:r>
              <a:rPr lang="en-US" altLang="zh-CN" dirty="0">
                <a:ea typeface="SimSun" panose="02010600030101010101" pitchFamily="2" charset="-122"/>
              </a:rPr>
              <a:t>= 1</a:t>
            </a:r>
          </a:p>
          <a:p>
            <a:pPr algn="l"/>
            <a:r>
              <a:rPr lang="en-US" altLang="zh-CN" sz="2800" dirty="0">
                <a:ea typeface="SimSun" panose="02010600030101010101" pitchFamily="2" charset="-122"/>
              </a:rPr>
              <a:t>Goal: </a:t>
            </a:r>
            <a:r>
              <a:rPr lang="en-US" altLang="zh-CN" dirty="0">
                <a:ea typeface="SimSun" panose="02010600030101010101" pitchFamily="2" charset="-122"/>
              </a:rPr>
              <a:t>Pack a floorplan</a:t>
            </a:r>
            <a:r>
              <a:rPr lang="en-US" altLang="zh-CN" sz="2800" dirty="0">
                <a:ea typeface="SimSun" panose="02010600030101010101" pitchFamily="2" charset="-122"/>
              </a:rPr>
              <a:t> with minimum total area enclosed 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23F8AE6-43EE-3A40-A949-572F089D3C68}"/>
              </a:ext>
            </a:extLst>
          </p:cNvPr>
          <p:cNvGrpSpPr/>
          <p:nvPr/>
        </p:nvGrpSpPr>
        <p:grpSpPr>
          <a:xfrm>
            <a:off x="957745" y="3808397"/>
            <a:ext cx="4052887" cy="2568589"/>
            <a:chOff x="900113" y="3067050"/>
            <a:chExt cx="5114925" cy="3241675"/>
          </a:xfrm>
        </p:grpSpPr>
        <p:sp>
          <p:nvSpPr>
            <p:cNvPr id="4" name="Rectangle 89">
              <a:extLst>
                <a:ext uri="{FF2B5EF4-FFF2-40B4-BE49-F238E27FC236}">
                  <a16:creationId xmlns:a16="http://schemas.microsoft.com/office/drawing/2014/main" id="{723E714D-A18B-0048-B12A-CC47685FD97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3319463" y="4321175"/>
              <a:ext cx="344488" cy="719137"/>
            </a:xfrm>
            <a:prstGeom prst="rect">
              <a:avLst/>
            </a:prstGeom>
            <a:solidFill>
              <a:srgbClr val="333399"/>
            </a:solidFill>
            <a:ln w="9525" algn="ctr">
              <a:solidFill>
                <a:srgbClr val="333399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191084" tIns="44939" rIns="89877" bIns="67941" anchor="ctr">
              <a:spAutoFit/>
            </a:bodyPr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" name="Rectangle 90">
              <a:extLst>
                <a:ext uri="{FF2B5EF4-FFF2-40B4-BE49-F238E27FC236}">
                  <a16:creationId xmlns:a16="http://schemas.microsoft.com/office/drawing/2014/main" id="{DA9E1FF7-AAE3-B149-9156-D2AECF0D30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2138" y="3429000"/>
              <a:ext cx="344487" cy="720725"/>
            </a:xfrm>
            <a:prstGeom prst="rect">
              <a:avLst/>
            </a:prstGeom>
            <a:solidFill>
              <a:srgbClr val="333399"/>
            </a:solidFill>
            <a:ln w="9525" algn="ctr">
              <a:solidFill>
                <a:srgbClr val="333399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191084" tIns="44939" rIns="89877" bIns="67941" anchor="ctr">
              <a:spAutoFit/>
            </a:bodyPr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grpSp>
          <p:nvGrpSpPr>
            <p:cNvPr id="6" name="Group 91">
              <a:extLst>
                <a:ext uri="{FF2B5EF4-FFF2-40B4-BE49-F238E27FC236}">
                  <a16:creationId xmlns:a16="http://schemas.microsoft.com/office/drawing/2014/main" id="{CDD475D8-F21C-1D4A-9173-A2C20E1083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71550" y="3067050"/>
              <a:ext cx="344488" cy="1441450"/>
              <a:chOff x="612" y="1706"/>
              <a:chExt cx="217" cy="908"/>
            </a:xfrm>
          </p:grpSpPr>
          <p:sp>
            <p:nvSpPr>
              <p:cNvPr id="7" name="Rectangle 92">
                <a:extLst>
                  <a:ext uri="{FF2B5EF4-FFF2-40B4-BE49-F238E27FC236}">
                    <a16:creationId xmlns:a16="http://schemas.microsoft.com/office/drawing/2014/main" id="{761CAD2A-8099-404B-9F2A-91AF331347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160"/>
                <a:ext cx="217" cy="454"/>
              </a:xfrm>
              <a:prstGeom prst="rect">
                <a:avLst/>
              </a:prstGeom>
              <a:solidFill>
                <a:srgbClr val="CC0000"/>
              </a:solidFill>
              <a:ln w="9525" algn="ctr">
                <a:solidFill>
                  <a:srgbClr val="CC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191084" tIns="44939" rIns="89877" bIns="67941" anchor="ctr">
                <a:spAutoFit/>
              </a:bodyPr>
              <a:lstStyle>
                <a:lvl1pPr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8" name="Rectangle 93">
                <a:extLst>
                  <a:ext uri="{FF2B5EF4-FFF2-40B4-BE49-F238E27FC236}">
                    <a16:creationId xmlns:a16="http://schemas.microsoft.com/office/drawing/2014/main" id="{5239A386-5262-5E4E-987C-7C5F3DA43C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1706"/>
                <a:ext cx="217" cy="454"/>
              </a:xfrm>
              <a:prstGeom prst="rect">
                <a:avLst/>
              </a:prstGeom>
              <a:solidFill>
                <a:srgbClr val="CC0000"/>
              </a:solidFill>
              <a:ln w="9525" algn="ctr">
                <a:solidFill>
                  <a:srgbClr val="CC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191084" tIns="44939" rIns="89877" bIns="67941" anchor="ctr">
                <a:spAutoFit/>
              </a:bodyPr>
              <a:lstStyle>
                <a:lvl1pPr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en-US" altLang="en-US"/>
              </a:p>
            </p:txBody>
          </p:sp>
        </p:grpSp>
        <p:grpSp>
          <p:nvGrpSpPr>
            <p:cNvPr id="9" name="Group 94">
              <a:extLst>
                <a:ext uri="{FF2B5EF4-FFF2-40B4-BE49-F238E27FC236}">
                  <a16:creationId xmlns:a16="http://schemas.microsoft.com/office/drawing/2014/main" id="{08C133FD-DD37-6F43-A0A3-97F066A9B575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518444" y="4317207"/>
              <a:ext cx="344487" cy="1441450"/>
              <a:chOff x="612" y="1706"/>
              <a:chExt cx="217" cy="908"/>
            </a:xfrm>
          </p:grpSpPr>
          <p:sp>
            <p:nvSpPr>
              <p:cNvPr id="10" name="Rectangle 95">
                <a:extLst>
                  <a:ext uri="{FF2B5EF4-FFF2-40B4-BE49-F238E27FC236}">
                    <a16:creationId xmlns:a16="http://schemas.microsoft.com/office/drawing/2014/main" id="{9E891A9C-2333-7D43-8F6F-C590F4392F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160"/>
                <a:ext cx="217" cy="454"/>
              </a:xfrm>
              <a:prstGeom prst="rect">
                <a:avLst/>
              </a:prstGeom>
              <a:solidFill>
                <a:srgbClr val="CC0000"/>
              </a:solidFill>
              <a:ln w="9525" algn="ctr">
                <a:solidFill>
                  <a:srgbClr val="CC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191084" tIns="44939" rIns="89877" bIns="67941" anchor="ctr">
                <a:spAutoFit/>
              </a:bodyPr>
              <a:lstStyle>
                <a:lvl1pPr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1" name="Rectangle 96">
                <a:extLst>
                  <a:ext uri="{FF2B5EF4-FFF2-40B4-BE49-F238E27FC236}">
                    <a16:creationId xmlns:a16="http://schemas.microsoft.com/office/drawing/2014/main" id="{E18626F0-A117-404C-B77A-0D3857F7A5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1706"/>
                <a:ext cx="217" cy="454"/>
              </a:xfrm>
              <a:prstGeom prst="rect">
                <a:avLst/>
              </a:prstGeom>
              <a:solidFill>
                <a:srgbClr val="CC0000"/>
              </a:solidFill>
              <a:ln w="9525" algn="ctr">
                <a:solidFill>
                  <a:srgbClr val="CC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191084" tIns="44939" rIns="89877" bIns="67941" anchor="ctr">
                <a:spAutoFit/>
              </a:bodyPr>
              <a:lstStyle>
                <a:lvl1pPr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12" name="Rectangle 97">
              <a:extLst>
                <a:ext uri="{FF2B5EF4-FFF2-40B4-BE49-F238E27FC236}">
                  <a16:creationId xmlns:a16="http://schemas.microsoft.com/office/drawing/2014/main" id="{628329AD-192D-5D44-B08F-B0DB163B41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1550" y="5588000"/>
              <a:ext cx="344488" cy="720725"/>
            </a:xfrm>
            <a:prstGeom prst="rect">
              <a:avLst/>
            </a:prstGeom>
            <a:solidFill>
              <a:srgbClr val="CC0000"/>
            </a:solidFill>
            <a:ln w="9525" algn="ctr">
              <a:solidFill>
                <a:srgbClr val="CC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191084" tIns="44939" rIns="89877" bIns="67941" anchor="ctr">
              <a:spAutoFit/>
            </a:bodyPr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3" name="Rectangle 98">
              <a:extLst>
                <a:ext uri="{FF2B5EF4-FFF2-40B4-BE49-F238E27FC236}">
                  <a16:creationId xmlns:a16="http://schemas.microsoft.com/office/drawing/2014/main" id="{05ACA90B-BE72-7546-B133-E8E1D3011D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6038" y="5588000"/>
              <a:ext cx="344487" cy="720725"/>
            </a:xfrm>
            <a:prstGeom prst="rect">
              <a:avLst/>
            </a:prstGeom>
            <a:solidFill>
              <a:srgbClr val="CC0000"/>
            </a:solidFill>
            <a:ln w="9525" algn="ctr">
              <a:solidFill>
                <a:srgbClr val="CC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191084" tIns="44939" rIns="89877" bIns="67941" anchor="ctr">
              <a:spAutoFit/>
            </a:bodyPr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grpSp>
          <p:nvGrpSpPr>
            <p:cNvPr id="14" name="Group 99">
              <a:extLst>
                <a:ext uri="{FF2B5EF4-FFF2-40B4-BE49-F238E27FC236}">
                  <a16:creationId xmlns:a16="http://schemas.microsoft.com/office/drawing/2014/main" id="{F81884F5-C001-9F4B-8BFC-6A46C6B0335B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5122069" y="4099719"/>
              <a:ext cx="344488" cy="1441450"/>
              <a:chOff x="612" y="1706"/>
              <a:chExt cx="217" cy="908"/>
            </a:xfrm>
          </p:grpSpPr>
          <p:sp>
            <p:nvSpPr>
              <p:cNvPr id="15" name="Rectangle 100">
                <a:extLst>
                  <a:ext uri="{FF2B5EF4-FFF2-40B4-BE49-F238E27FC236}">
                    <a16:creationId xmlns:a16="http://schemas.microsoft.com/office/drawing/2014/main" id="{F85E92D7-38A9-944F-A965-63109BB795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160"/>
                <a:ext cx="217" cy="454"/>
              </a:xfrm>
              <a:prstGeom prst="rect">
                <a:avLst/>
              </a:prstGeom>
              <a:solidFill>
                <a:srgbClr val="006600"/>
              </a:solidFill>
              <a:ln w="9525" algn="ctr">
                <a:solidFill>
                  <a:srgbClr val="0066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191084" tIns="44939" rIns="89877" bIns="67941" anchor="ctr">
                <a:spAutoFit/>
              </a:bodyPr>
              <a:lstStyle>
                <a:lvl1pPr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6" name="Rectangle 101">
                <a:extLst>
                  <a:ext uri="{FF2B5EF4-FFF2-40B4-BE49-F238E27FC236}">
                    <a16:creationId xmlns:a16="http://schemas.microsoft.com/office/drawing/2014/main" id="{35C4D7C4-8DEE-8A40-BAB6-2ED2AB3256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1706"/>
                <a:ext cx="217" cy="454"/>
              </a:xfrm>
              <a:prstGeom prst="rect">
                <a:avLst/>
              </a:prstGeom>
              <a:solidFill>
                <a:srgbClr val="006600"/>
              </a:solidFill>
              <a:ln w="9525" algn="ctr">
                <a:solidFill>
                  <a:srgbClr val="0066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191084" tIns="44939" rIns="89877" bIns="67941" anchor="ctr">
                <a:spAutoFit/>
              </a:bodyPr>
              <a:lstStyle>
                <a:lvl1pPr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en-US" altLang="en-US"/>
              </a:p>
            </p:txBody>
          </p:sp>
        </p:grpSp>
        <p:grpSp>
          <p:nvGrpSpPr>
            <p:cNvPr id="17" name="Group 104">
              <a:extLst>
                <a:ext uri="{FF2B5EF4-FFF2-40B4-BE49-F238E27FC236}">
                  <a16:creationId xmlns:a16="http://schemas.microsoft.com/office/drawing/2014/main" id="{E8BC7902-D8E8-094C-BC45-A23E194B724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73588" y="3068638"/>
              <a:ext cx="344487" cy="1081087"/>
              <a:chOff x="612" y="1706"/>
              <a:chExt cx="217" cy="908"/>
            </a:xfrm>
          </p:grpSpPr>
          <p:sp>
            <p:nvSpPr>
              <p:cNvPr id="18" name="Rectangle 105">
                <a:extLst>
                  <a:ext uri="{FF2B5EF4-FFF2-40B4-BE49-F238E27FC236}">
                    <a16:creationId xmlns:a16="http://schemas.microsoft.com/office/drawing/2014/main" id="{DA2C6924-610C-D34F-9DC9-D90F4A6D1F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160"/>
                <a:ext cx="217" cy="454"/>
              </a:xfrm>
              <a:prstGeom prst="rect">
                <a:avLst/>
              </a:prstGeom>
              <a:solidFill>
                <a:srgbClr val="006600"/>
              </a:solidFill>
              <a:ln w="9525" algn="ctr">
                <a:solidFill>
                  <a:srgbClr val="0066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191084" tIns="44939" rIns="89877" bIns="67941" anchor="ctr">
                <a:spAutoFit/>
              </a:bodyPr>
              <a:lstStyle>
                <a:lvl1pPr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9" name="Rectangle 106">
                <a:extLst>
                  <a:ext uri="{FF2B5EF4-FFF2-40B4-BE49-F238E27FC236}">
                    <a16:creationId xmlns:a16="http://schemas.microsoft.com/office/drawing/2014/main" id="{F834DD96-5C3B-0040-8892-BC87B52215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1706"/>
                <a:ext cx="217" cy="454"/>
              </a:xfrm>
              <a:prstGeom prst="rect">
                <a:avLst/>
              </a:prstGeom>
              <a:solidFill>
                <a:srgbClr val="006600"/>
              </a:solidFill>
              <a:ln w="9525" algn="ctr">
                <a:solidFill>
                  <a:srgbClr val="0066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191084" tIns="44939" rIns="89877" bIns="67941" anchor="ctr">
                <a:spAutoFit/>
              </a:bodyPr>
              <a:lstStyle>
                <a:lvl1pPr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20" name="Text Box 110">
              <a:extLst>
                <a:ext uri="{FF2B5EF4-FFF2-40B4-BE49-F238E27FC236}">
                  <a16:creationId xmlns:a16="http://schemas.microsoft.com/office/drawing/2014/main" id="{7DB5C15F-01E5-2344-B250-52277A813AC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00113" y="3594100"/>
              <a:ext cx="400050" cy="4111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91084" tIns="44939" rIns="89877" bIns="67941">
              <a:spAutoFit/>
            </a:bodyPr>
            <a:lstStyle>
              <a:lvl1pPr defTabSz="89852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89852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89852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89852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89852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898525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898525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898525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898525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>
                <a:lnSpc>
                  <a:spcPts val="2350"/>
                </a:lnSpc>
              </a:pPr>
              <a:r>
                <a:rPr lang="de-DE" altLang="en-US" sz="1400" i="1">
                  <a:solidFill>
                    <a:schemeClr val="bg1"/>
                  </a:solidFill>
                </a:rPr>
                <a:t>A</a:t>
              </a:r>
              <a:endParaRPr lang="en-US" altLang="zh-CN" sz="1400" i="1">
                <a:solidFill>
                  <a:schemeClr val="bg1"/>
                </a:solidFill>
                <a:ea typeface="SimSun" panose="02010600030101010101" pitchFamily="2" charset="-122"/>
              </a:endParaRPr>
            </a:p>
          </p:txBody>
        </p:sp>
        <p:sp>
          <p:nvSpPr>
            <p:cNvPr id="21" name="Text Box 111">
              <a:extLst>
                <a:ext uri="{FF2B5EF4-FFF2-40B4-BE49-F238E27FC236}">
                  <a16:creationId xmlns:a16="http://schemas.microsoft.com/office/drawing/2014/main" id="{C3CB9238-E582-9046-8A69-2C4B3399F91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92225" y="4818063"/>
              <a:ext cx="400050" cy="4111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91084" tIns="44939" rIns="89877" bIns="67941">
              <a:spAutoFit/>
            </a:bodyPr>
            <a:lstStyle>
              <a:lvl1pPr defTabSz="89852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89852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89852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89852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89852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898525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898525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898525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898525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>
                <a:lnSpc>
                  <a:spcPts val="2350"/>
                </a:lnSpc>
              </a:pPr>
              <a:r>
                <a:rPr lang="de-DE" altLang="en-US" sz="1400" i="1">
                  <a:solidFill>
                    <a:schemeClr val="bg1"/>
                  </a:solidFill>
                </a:rPr>
                <a:t>A</a:t>
              </a:r>
              <a:endParaRPr lang="en-US" altLang="zh-CN" sz="1400" i="1">
                <a:solidFill>
                  <a:schemeClr val="bg1"/>
                </a:solidFill>
                <a:ea typeface="SimSun" panose="02010600030101010101" pitchFamily="2" charset="-122"/>
              </a:endParaRPr>
            </a:p>
          </p:txBody>
        </p:sp>
        <p:sp>
          <p:nvSpPr>
            <p:cNvPr id="22" name="Text Box 112">
              <a:extLst>
                <a:ext uri="{FF2B5EF4-FFF2-40B4-BE49-F238E27FC236}">
                  <a16:creationId xmlns:a16="http://schemas.microsoft.com/office/drawing/2014/main" id="{513BC4DD-4ADF-1345-A3E9-833F9A23F3E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76325" y="5734050"/>
              <a:ext cx="400050" cy="4111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91084" tIns="44939" rIns="89877" bIns="67941">
              <a:spAutoFit/>
            </a:bodyPr>
            <a:lstStyle>
              <a:lvl1pPr defTabSz="89852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89852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89852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89852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89852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898525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898525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898525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898525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>
                <a:lnSpc>
                  <a:spcPts val="2350"/>
                </a:lnSpc>
              </a:pPr>
              <a:r>
                <a:rPr lang="de-DE" altLang="en-US" sz="1400" i="1" dirty="0">
                  <a:solidFill>
                    <a:schemeClr val="bg1"/>
                  </a:solidFill>
                </a:rPr>
                <a:t>A</a:t>
              </a:r>
              <a:endParaRPr lang="en-US" altLang="zh-CN" sz="1400" i="1" dirty="0">
                <a:solidFill>
                  <a:schemeClr val="bg1"/>
                </a:solidFill>
                <a:ea typeface="SimSun" panose="02010600030101010101" pitchFamily="2" charset="-122"/>
              </a:endParaRPr>
            </a:p>
          </p:txBody>
        </p:sp>
        <p:sp>
          <p:nvSpPr>
            <p:cNvPr id="23" name="Text Box 113">
              <a:extLst>
                <a:ext uri="{FF2B5EF4-FFF2-40B4-BE49-F238E27FC236}">
                  <a16:creationId xmlns:a16="http://schemas.microsoft.com/office/drawing/2014/main" id="{A51B696F-D90E-9443-BF5F-77479F346F5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03575" y="4457700"/>
              <a:ext cx="400050" cy="4111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91084" tIns="44939" rIns="89877" bIns="67941">
              <a:spAutoFit/>
            </a:bodyPr>
            <a:lstStyle>
              <a:lvl1pPr defTabSz="89852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89852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89852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89852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89852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898525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898525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898525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898525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>
                <a:lnSpc>
                  <a:spcPts val="2350"/>
                </a:lnSpc>
              </a:pPr>
              <a:r>
                <a:rPr lang="de-DE" altLang="en-US" sz="1400" i="1">
                  <a:solidFill>
                    <a:schemeClr val="bg1"/>
                  </a:solidFill>
                </a:rPr>
                <a:t>B</a:t>
              </a:r>
              <a:endParaRPr lang="en-US" altLang="zh-CN" sz="1400" i="1">
                <a:solidFill>
                  <a:schemeClr val="bg1"/>
                </a:solidFill>
                <a:ea typeface="SimSun" panose="02010600030101010101" pitchFamily="2" charset="-122"/>
              </a:endParaRPr>
            </a:p>
          </p:txBody>
        </p:sp>
        <p:sp>
          <p:nvSpPr>
            <p:cNvPr id="24" name="Text Box 114">
              <a:extLst>
                <a:ext uri="{FF2B5EF4-FFF2-40B4-BE49-F238E27FC236}">
                  <a16:creationId xmlns:a16="http://schemas.microsoft.com/office/drawing/2014/main" id="{5CD071FF-E63F-854C-A2BB-0FE3194D937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17897" y="3581400"/>
              <a:ext cx="400051" cy="4111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91084" tIns="44939" rIns="89877" bIns="67941">
              <a:spAutoFit/>
            </a:bodyPr>
            <a:lstStyle>
              <a:lvl1pPr defTabSz="89852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89852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89852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89852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89852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898525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898525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898525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898525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>
                <a:lnSpc>
                  <a:spcPts val="2350"/>
                </a:lnSpc>
              </a:pPr>
              <a:r>
                <a:rPr lang="de-DE" altLang="en-US" sz="1400" i="1" dirty="0">
                  <a:solidFill>
                    <a:schemeClr val="bg1"/>
                  </a:solidFill>
                </a:rPr>
                <a:t>B</a:t>
              </a:r>
              <a:endParaRPr lang="en-US" altLang="zh-CN" sz="1400" i="1" dirty="0">
                <a:solidFill>
                  <a:schemeClr val="bg1"/>
                </a:solidFill>
                <a:ea typeface="SimSun" panose="02010600030101010101" pitchFamily="2" charset="-122"/>
              </a:endParaRPr>
            </a:p>
          </p:txBody>
        </p:sp>
        <p:sp>
          <p:nvSpPr>
            <p:cNvPr id="25" name="Text Box 116">
              <a:extLst>
                <a:ext uri="{FF2B5EF4-FFF2-40B4-BE49-F238E27FC236}">
                  <a16:creationId xmlns:a16="http://schemas.microsoft.com/office/drawing/2014/main" id="{32E6BC64-134B-C143-B1AB-7E1D07DA9D8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59347" y="3378200"/>
              <a:ext cx="409575" cy="4111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91084" tIns="44939" rIns="89877" bIns="67941">
              <a:spAutoFit/>
            </a:bodyPr>
            <a:lstStyle>
              <a:lvl1pPr defTabSz="89852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89852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89852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89852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89852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898525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898525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898525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898525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>
                <a:lnSpc>
                  <a:spcPts val="2350"/>
                </a:lnSpc>
              </a:pPr>
              <a:r>
                <a:rPr lang="de-DE" altLang="en-US" sz="1400" i="1" dirty="0">
                  <a:solidFill>
                    <a:schemeClr val="bg1"/>
                  </a:solidFill>
                </a:rPr>
                <a:t>C</a:t>
              </a:r>
              <a:endParaRPr lang="en-US" altLang="zh-CN" sz="1400" i="1" dirty="0">
                <a:solidFill>
                  <a:schemeClr val="bg1"/>
                </a:solidFill>
                <a:ea typeface="SimSun" panose="02010600030101010101" pitchFamily="2" charset="-122"/>
              </a:endParaRPr>
            </a:p>
          </p:txBody>
        </p:sp>
        <p:sp>
          <p:nvSpPr>
            <p:cNvPr id="26" name="Text Box 118">
              <a:extLst>
                <a:ext uri="{FF2B5EF4-FFF2-40B4-BE49-F238E27FC236}">
                  <a16:creationId xmlns:a16="http://schemas.microsoft.com/office/drawing/2014/main" id="{7A290491-C171-1F4E-BC51-915659F4B05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03800" y="4581525"/>
              <a:ext cx="409575" cy="4111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91084" tIns="44939" rIns="89877" bIns="67941">
              <a:spAutoFit/>
            </a:bodyPr>
            <a:lstStyle>
              <a:lvl1pPr defTabSz="89852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89852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89852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89852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89852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898525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898525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898525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898525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>
                <a:lnSpc>
                  <a:spcPts val="2350"/>
                </a:lnSpc>
              </a:pPr>
              <a:r>
                <a:rPr lang="de-DE" altLang="en-US" sz="1400" i="1">
                  <a:solidFill>
                    <a:schemeClr val="bg1"/>
                  </a:solidFill>
                </a:rPr>
                <a:t>C</a:t>
              </a:r>
              <a:endParaRPr lang="en-US" altLang="zh-CN" sz="1400" i="1">
                <a:solidFill>
                  <a:schemeClr val="bg1"/>
                </a:solidFill>
                <a:ea typeface="SimSun" panose="02010600030101010101" pitchFamily="2" charset="-122"/>
              </a:endParaRP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44AF0858-CAEC-124E-981D-232F658E84F8}"/>
              </a:ext>
            </a:extLst>
          </p:cNvPr>
          <p:cNvGrpSpPr/>
          <p:nvPr/>
        </p:nvGrpSpPr>
        <p:grpSpPr>
          <a:xfrm>
            <a:off x="8211463" y="3625229"/>
            <a:ext cx="3142338" cy="2751757"/>
            <a:chOff x="6804076" y="3225300"/>
            <a:chExt cx="3946525" cy="3455987"/>
          </a:xfrm>
        </p:grpSpPr>
        <p:sp>
          <p:nvSpPr>
            <p:cNvPr id="28" name="Rectangle 23">
              <a:extLst>
                <a:ext uri="{FF2B5EF4-FFF2-40B4-BE49-F238E27FC236}">
                  <a16:creationId xmlns:a16="http://schemas.microsoft.com/office/drawing/2014/main" id="{AC9369B9-E478-3844-9FF3-276AA021295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9144051" y="4701675"/>
              <a:ext cx="360363" cy="719137"/>
            </a:xfrm>
            <a:prstGeom prst="rect">
              <a:avLst/>
            </a:prstGeom>
            <a:solidFill>
              <a:srgbClr val="333399"/>
            </a:solidFill>
            <a:ln w="9525" algn="ctr">
              <a:solidFill>
                <a:srgbClr val="333399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191084" tIns="44939" rIns="89877" bIns="67941" anchor="ctr">
              <a:spAutoFit/>
            </a:bodyPr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grpSp>
          <p:nvGrpSpPr>
            <p:cNvPr id="29" name="Group 24">
              <a:extLst>
                <a:ext uri="{FF2B5EF4-FFF2-40B4-BE49-F238E27FC236}">
                  <a16:creationId xmlns:a16="http://schemas.microsoft.com/office/drawing/2014/main" id="{6A5AF92A-3B0D-5A42-AE0F-A1B9A5D536C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804076" y="5960562"/>
              <a:ext cx="720725" cy="720725"/>
              <a:chOff x="612" y="3520"/>
              <a:chExt cx="454" cy="454"/>
            </a:xfrm>
          </p:grpSpPr>
          <p:sp>
            <p:nvSpPr>
              <p:cNvPr id="30" name="Rectangle 25">
                <a:extLst>
                  <a:ext uri="{FF2B5EF4-FFF2-40B4-BE49-F238E27FC236}">
                    <a16:creationId xmlns:a16="http://schemas.microsoft.com/office/drawing/2014/main" id="{7332E1D0-C475-4745-8786-B6949BCCC0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3520"/>
                <a:ext cx="217" cy="454"/>
              </a:xfrm>
              <a:prstGeom prst="rect">
                <a:avLst/>
              </a:prstGeom>
              <a:solidFill>
                <a:srgbClr val="CC0000"/>
              </a:solidFill>
              <a:ln w="9525" algn="ctr">
                <a:solidFill>
                  <a:srgbClr val="CC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191084" tIns="44939" rIns="89877" bIns="67941" anchor="ctr">
                <a:spAutoFit/>
              </a:bodyPr>
              <a:lstStyle>
                <a:lvl1pPr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1" name="Rectangle 26">
                <a:extLst>
                  <a:ext uri="{FF2B5EF4-FFF2-40B4-BE49-F238E27FC236}">
                    <a16:creationId xmlns:a16="http://schemas.microsoft.com/office/drawing/2014/main" id="{2AAE1A86-0DFB-F34B-B5D3-DB50CE8311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9" y="3520"/>
                <a:ext cx="237" cy="454"/>
              </a:xfrm>
              <a:prstGeom prst="rect">
                <a:avLst/>
              </a:prstGeom>
              <a:solidFill>
                <a:srgbClr val="CC0000"/>
              </a:solidFill>
              <a:ln w="9525" algn="ctr">
                <a:solidFill>
                  <a:srgbClr val="CC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191084" tIns="44939" rIns="89877" bIns="67941" anchor="ctr">
                <a:spAutoFit/>
              </a:bodyPr>
              <a:lstStyle>
                <a:lvl1pPr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en-US" altLang="en-US" dirty="0"/>
              </a:p>
            </p:txBody>
          </p:sp>
        </p:grpSp>
        <p:grpSp>
          <p:nvGrpSpPr>
            <p:cNvPr id="32" name="Group 27">
              <a:extLst>
                <a:ext uri="{FF2B5EF4-FFF2-40B4-BE49-F238E27FC236}">
                  <a16:creationId xmlns:a16="http://schemas.microsoft.com/office/drawing/2014/main" id="{E85C8813-5115-7B44-AE41-D9EFC83EDFD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06114" y="3441200"/>
              <a:ext cx="344487" cy="1081087"/>
              <a:chOff x="612" y="1706"/>
              <a:chExt cx="217" cy="908"/>
            </a:xfrm>
          </p:grpSpPr>
          <p:sp>
            <p:nvSpPr>
              <p:cNvPr id="33" name="Rectangle 28">
                <a:extLst>
                  <a:ext uri="{FF2B5EF4-FFF2-40B4-BE49-F238E27FC236}">
                    <a16:creationId xmlns:a16="http://schemas.microsoft.com/office/drawing/2014/main" id="{08403CEC-537A-D140-B049-8437365763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160"/>
                <a:ext cx="217" cy="454"/>
              </a:xfrm>
              <a:prstGeom prst="rect">
                <a:avLst/>
              </a:prstGeom>
              <a:solidFill>
                <a:srgbClr val="006600"/>
              </a:solidFill>
              <a:ln w="9525" algn="ctr">
                <a:solidFill>
                  <a:srgbClr val="0066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191084" tIns="44939" rIns="89877" bIns="67941" anchor="ctr">
                <a:spAutoFit/>
              </a:bodyPr>
              <a:lstStyle>
                <a:lvl1pPr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4" name="Rectangle 29">
                <a:extLst>
                  <a:ext uri="{FF2B5EF4-FFF2-40B4-BE49-F238E27FC236}">
                    <a16:creationId xmlns:a16="http://schemas.microsoft.com/office/drawing/2014/main" id="{68073F0D-8CFF-D243-BB2D-E621904514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1706"/>
                <a:ext cx="217" cy="454"/>
              </a:xfrm>
              <a:prstGeom prst="rect">
                <a:avLst/>
              </a:prstGeom>
              <a:solidFill>
                <a:srgbClr val="006600"/>
              </a:solidFill>
              <a:ln w="9525" algn="ctr">
                <a:solidFill>
                  <a:srgbClr val="0066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191084" tIns="44939" rIns="89877" bIns="67941" anchor="ctr">
                <a:spAutoFit/>
              </a:bodyPr>
              <a:lstStyle>
                <a:lvl1pPr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en-US" altLang="en-US"/>
              </a:p>
            </p:txBody>
          </p:sp>
        </p:grpSp>
        <p:grpSp>
          <p:nvGrpSpPr>
            <p:cNvPr id="35" name="Group 32">
              <a:extLst>
                <a:ext uri="{FF2B5EF4-FFF2-40B4-BE49-F238E27FC236}">
                  <a16:creationId xmlns:a16="http://schemas.microsoft.com/office/drawing/2014/main" id="{E4C3C49D-FC5C-184F-BA0C-DEC0F446756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804076" y="3801562"/>
              <a:ext cx="720725" cy="720725"/>
              <a:chOff x="612" y="2160"/>
              <a:chExt cx="454" cy="454"/>
            </a:xfrm>
          </p:grpSpPr>
          <p:sp>
            <p:nvSpPr>
              <p:cNvPr id="36" name="Rectangle 33">
                <a:extLst>
                  <a:ext uri="{FF2B5EF4-FFF2-40B4-BE49-F238E27FC236}">
                    <a16:creationId xmlns:a16="http://schemas.microsoft.com/office/drawing/2014/main" id="{CC6A6E76-1D55-374B-A64B-DE9CA3AB85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160"/>
                <a:ext cx="237" cy="454"/>
              </a:xfrm>
              <a:prstGeom prst="rect">
                <a:avLst/>
              </a:prstGeom>
              <a:solidFill>
                <a:srgbClr val="CC0000"/>
              </a:solidFill>
              <a:ln w="9525" algn="ctr">
                <a:solidFill>
                  <a:srgbClr val="CC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191084" tIns="44939" rIns="89877" bIns="67941" anchor="ctr">
                <a:spAutoFit/>
              </a:bodyPr>
              <a:lstStyle>
                <a:lvl1pPr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7" name="Rectangle 34">
                <a:extLst>
                  <a:ext uri="{FF2B5EF4-FFF2-40B4-BE49-F238E27FC236}">
                    <a16:creationId xmlns:a16="http://schemas.microsoft.com/office/drawing/2014/main" id="{267DF6AF-0673-E649-86A5-AE36C0F69F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9" y="2160"/>
                <a:ext cx="217" cy="454"/>
              </a:xfrm>
              <a:prstGeom prst="rect">
                <a:avLst/>
              </a:prstGeom>
              <a:solidFill>
                <a:srgbClr val="CC0000"/>
              </a:solidFill>
              <a:ln w="9525" algn="ctr">
                <a:solidFill>
                  <a:srgbClr val="CC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191084" tIns="44939" rIns="89877" bIns="67941" anchor="ctr">
                <a:spAutoFit/>
              </a:bodyPr>
              <a:lstStyle>
                <a:lvl1pPr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38" name="Rectangle 35">
              <a:extLst>
                <a:ext uri="{FF2B5EF4-FFF2-40B4-BE49-F238E27FC236}">
                  <a16:creationId xmlns:a16="http://schemas.microsoft.com/office/drawing/2014/main" id="{7B8C30F0-7EEB-BE4E-A572-275625E8175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6983464" y="3261812"/>
              <a:ext cx="360362" cy="719138"/>
            </a:xfrm>
            <a:prstGeom prst="rect">
              <a:avLst/>
            </a:prstGeom>
            <a:solidFill>
              <a:srgbClr val="333399"/>
            </a:solidFill>
            <a:ln w="9525" algn="ctr">
              <a:solidFill>
                <a:srgbClr val="333399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191084" tIns="44939" rIns="89877" bIns="67941" anchor="ctr">
              <a:spAutoFit/>
            </a:bodyPr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grpSp>
          <p:nvGrpSpPr>
            <p:cNvPr id="39" name="Group 36">
              <a:extLst>
                <a:ext uri="{FF2B5EF4-FFF2-40B4-BE49-F238E27FC236}">
                  <a16:creationId xmlns:a16="http://schemas.microsoft.com/office/drawing/2014/main" id="{42CE704F-716F-1F41-B02B-90A4C4371DE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24801" y="3441200"/>
              <a:ext cx="344488" cy="1081087"/>
              <a:chOff x="612" y="1706"/>
              <a:chExt cx="217" cy="908"/>
            </a:xfrm>
          </p:grpSpPr>
          <p:sp>
            <p:nvSpPr>
              <p:cNvPr id="40" name="Rectangle 37">
                <a:extLst>
                  <a:ext uri="{FF2B5EF4-FFF2-40B4-BE49-F238E27FC236}">
                    <a16:creationId xmlns:a16="http://schemas.microsoft.com/office/drawing/2014/main" id="{C9670729-8B89-FA44-9825-59987704E5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160"/>
                <a:ext cx="217" cy="454"/>
              </a:xfrm>
              <a:prstGeom prst="rect">
                <a:avLst/>
              </a:prstGeom>
              <a:solidFill>
                <a:srgbClr val="006600"/>
              </a:solidFill>
              <a:ln w="9525" algn="ctr">
                <a:solidFill>
                  <a:srgbClr val="0066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191084" tIns="44939" rIns="89877" bIns="67941" anchor="ctr">
                <a:spAutoFit/>
              </a:bodyPr>
              <a:lstStyle>
                <a:lvl1pPr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1" name="Rectangle 38">
                <a:extLst>
                  <a:ext uri="{FF2B5EF4-FFF2-40B4-BE49-F238E27FC236}">
                    <a16:creationId xmlns:a16="http://schemas.microsoft.com/office/drawing/2014/main" id="{DAEDE791-1C5E-D84C-937E-C03FCE58D4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1706"/>
                <a:ext cx="217" cy="454"/>
              </a:xfrm>
              <a:prstGeom prst="rect">
                <a:avLst/>
              </a:prstGeom>
              <a:solidFill>
                <a:srgbClr val="006600"/>
              </a:solidFill>
              <a:ln w="9525" algn="ctr">
                <a:solidFill>
                  <a:srgbClr val="0066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191084" tIns="44939" rIns="89877" bIns="67941" anchor="ctr">
                <a:spAutoFit/>
              </a:bodyPr>
              <a:lstStyle>
                <a:lvl1pPr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42" name="Line 39">
              <a:extLst>
                <a:ext uri="{FF2B5EF4-FFF2-40B4-BE49-F238E27FC236}">
                  <a16:creationId xmlns:a16="http://schemas.microsoft.com/office/drawing/2014/main" id="{660FED74-0E0D-8F45-BE2C-EDA05103A5D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180314" y="4738187"/>
              <a:ext cx="0" cy="1079500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191084" tIns="44939" rIns="89877" bIns="67941" anchor="ctr">
              <a:spAutoFit/>
            </a:bodyPr>
            <a:lstStyle/>
            <a:p>
              <a:endParaRPr lang="en-US"/>
            </a:p>
          </p:txBody>
        </p:sp>
        <p:sp>
          <p:nvSpPr>
            <p:cNvPr id="43" name="Freeform 40">
              <a:extLst>
                <a:ext uri="{FF2B5EF4-FFF2-40B4-BE49-F238E27FC236}">
                  <a16:creationId xmlns:a16="http://schemas.microsoft.com/office/drawing/2014/main" id="{67277285-C719-5F4F-A4C7-A24995125859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1776" y="3225300"/>
              <a:ext cx="1584325" cy="1524000"/>
            </a:xfrm>
            <a:custGeom>
              <a:avLst/>
              <a:gdLst>
                <a:gd name="T0" fmla="*/ 1584325 w 1316"/>
                <a:gd name="T1" fmla="*/ 1524000 h 960"/>
                <a:gd name="T2" fmla="*/ 819852 w 1316"/>
                <a:gd name="T3" fmla="*/ 228600 h 960"/>
                <a:gd name="T4" fmla="*/ 0 w 1316"/>
                <a:gd name="T5" fmla="*/ 155575 h 96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316" h="960">
                  <a:moveTo>
                    <a:pt x="1316" y="960"/>
                  </a:moveTo>
                  <a:cubicBezTo>
                    <a:pt x="1108" y="624"/>
                    <a:pt x="900" y="288"/>
                    <a:pt x="681" y="144"/>
                  </a:cubicBezTo>
                  <a:cubicBezTo>
                    <a:pt x="462" y="0"/>
                    <a:pt x="231" y="49"/>
                    <a:pt x="0" y="98"/>
                  </a:cubicBezTo>
                </a:path>
              </a:pathLst>
            </a:custGeom>
            <a:noFill/>
            <a:ln w="38100" cap="flat" cmpd="sng">
              <a:solidFill>
                <a:srgbClr val="333399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191084" tIns="44939" rIns="89877" bIns="67941" anchor="ctr">
              <a:spAutoFit/>
            </a:bodyPr>
            <a:lstStyle/>
            <a:p>
              <a:endParaRPr lang="en-US"/>
            </a:p>
          </p:txBody>
        </p:sp>
        <p:sp>
          <p:nvSpPr>
            <p:cNvPr id="44" name="Line 41">
              <a:extLst>
                <a:ext uri="{FF2B5EF4-FFF2-40B4-BE49-F238E27FC236}">
                  <a16:creationId xmlns:a16="http://schemas.microsoft.com/office/drawing/2014/main" id="{02ECE0DB-091F-6D46-B9CC-0C795967567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028039" y="3982537"/>
              <a:ext cx="2232025" cy="0"/>
            </a:xfrm>
            <a:prstGeom prst="line">
              <a:avLst/>
            </a:prstGeom>
            <a:noFill/>
            <a:ln w="38100">
              <a:solidFill>
                <a:srgbClr val="0066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91084" tIns="44939" rIns="89877" bIns="67941"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46" name="AutoShape 316">
            <a:extLst>
              <a:ext uri="{FF2B5EF4-FFF2-40B4-BE49-F238E27FC236}">
                <a16:creationId xmlns:a16="http://schemas.microsoft.com/office/drawing/2014/main" id="{4FF69B9B-4926-B943-8278-F49871A0AE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51877" y="4301493"/>
            <a:ext cx="2476668" cy="1344612"/>
          </a:xfrm>
          <a:prstGeom prst="rightArrow">
            <a:avLst>
              <a:gd name="adj1" fmla="val 50102"/>
              <a:gd name="adj2" fmla="val 38150"/>
            </a:avLst>
          </a:prstGeom>
          <a:solidFill>
            <a:schemeClr val="tx1"/>
          </a:solidFill>
          <a:ln>
            <a:noFill/>
          </a:ln>
          <a:effectLst/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47" name="Text Box 392">
            <a:extLst>
              <a:ext uri="{FF2B5EF4-FFF2-40B4-BE49-F238E27FC236}">
                <a16:creationId xmlns:a16="http://schemas.microsoft.com/office/drawing/2014/main" id="{7FAFEBD1-3E36-AF43-A17C-585B1A113D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28032" y="4773744"/>
            <a:ext cx="196867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000" b="1" dirty="0">
                <a:solidFill>
                  <a:schemeClr val="bg1"/>
                </a:solidFill>
                <a:ea typeface="SimSun" panose="02010600030101010101" pitchFamily="2" charset="-122"/>
              </a:rPr>
              <a:t>Floorplanning</a:t>
            </a:r>
          </a:p>
        </p:txBody>
      </p:sp>
      <p:sp>
        <p:nvSpPr>
          <p:cNvPr id="48" name="Text Box 112">
            <a:extLst>
              <a:ext uri="{FF2B5EF4-FFF2-40B4-BE49-F238E27FC236}">
                <a16:creationId xmlns:a16="http://schemas.microsoft.com/office/drawing/2014/main" id="{8172DC74-ED4B-4A4B-BBF0-2F7D709C1D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27828" y="4204473"/>
            <a:ext cx="316986" cy="3257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91084" tIns="44939" rIns="89877" bIns="67941">
            <a:spAutoFit/>
          </a:bodyPr>
          <a:lstStyle>
            <a:lvl1pPr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9852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9852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9852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9852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lnSpc>
                <a:spcPts val="2350"/>
              </a:lnSpc>
            </a:pPr>
            <a:r>
              <a:rPr lang="de-DE" altLang="en-US" sz="1400" i="1" dirty="0">
                <a:solidFill>
                  <a:schemeClr val="bg1"/>
                </a:solidFill>
              </a:rPr>
              <a:t>A</a:t>
            </a:r>
            <a:endParaRPr lang="en-US" altLang="zh-CN" sz="1400" i="1" dirty="0">
              <a:solidFill>
                <a:schemeClr val="bg1"/>
              </a:solidFill>
              <a:ea typeface="SimSun" panose="02010600030101010101" pitchFamily="2" charset="-122"/>
            </a:endParaRPr>
          </a:p>
        </p:txBody>
      </p:sp>
      <p:sp>
        <p:nvSpPr>
          <p:cNvPr id="49" name="Text Box 116">
            <a:extLst>
              <a:ext uri="{FF2B5EF4-FFF2-40B4-BE49-F238E27FC236}">
                <a16:creationId xmlns:a16="http://schemas.microsoft.com/office/drawing/2014/main" id="{A535DDEC-580A-8346-A36E-DB0B12CE6C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65753" y="4054941"/>
            <a:ext cx="324533" cy="3257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91084" tIns="44939" rIns="89877" bIns="67941">
            <a:spAutoFit/>
          </a:bodyPr>
          <a:lstStyle>
            <a:lvl1pPr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9852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9852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9852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9852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lnSpc>
                <a:spcPts val="2350"/>
              </a:lnSpc>
            </a:pPr>
            <a:r>
              <a:rPr lang="de-DE" altLang="en-US" sz="1400" i="1" dirty="0">
                <a:solidFill>
                  <a:schemeClr val="bg1"/>
                </a:solidFill>
              </a:rPr>
              <a:t>C</a:t>
            </a:r>
            <a:endParaRPr lang="en-US" altLang="zh-CN" sz="1400" i="1" dirty="0">
              <a:solidFill>
                <a:schemeClr val="bg1"/>
              </a:solidFill>
              <a:ea typeface="SimSun" panose="02010600030101010101" pitchFamily="2" charset="-122"/>
            </a:endParaRPr>
          </a:p>
        </p:txBody>
      </p:sp>
      <p:sp>
        <p:nvSpPr>
          <p:cNvPr id="50" name="Text Box 114">
            <a:extLst>
              <a:ext uri="{FF2B5EF4-FFF2-40B4-BE49-F238E27FC236}">
                <a16:creationId xmlns:a16="http://schemas.microsoft.com/office/drawing/2014/main" id="{7BF098D2-EC08-4F4C-8AC8-82395A2101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20988" y="3749265"/>
            <a:ext cx="316986" cy="3257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91084" tIns="44939" rIns="89877" bIns="67941">
            <a:spAutoFit/>
          </a:bodyPr>
          <a:lstStyle>
            <a:lvl1pPr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9852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9852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9852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9852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lnSpc>
                <a:spcPts val="2350"/>
              </a:lnSpc>
            </a:pPr>
            <a:r>
              <a:rPr lang="de-DE" altLang="en-US" sz="1400" i="1" dirty="0">
                <a:solidFill>
                  <a:schemeClr val="bg1"/>
                </a:solidFill>
              </a:rPr>
              <a:t>B</a:t>
            </a:r>
            <a:endParaRPr lang="en-US" altLang="zh-CN" sz="1400" i="1" dirty="0">
              <a:solidFill>
                <a:schemeClr val="bg1"/>
              </a:solidFill>
              <a:ea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049109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29E51-79F4-CB40-BB2C-BAD5EF416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Floorplanning Problem Formulation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855296-44E7-4E46-ADA2-E6145C2A03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kumimoji="0" lang="en-US" altLang="zh-TW" b="1" dirty="0">
                <a:ea typeface="新細明體" pitchFamily="18" charset="-120"/>
              </a:rPr>
              <a:t>Input:</a:t>
            </a:r>
          </a:p>
          <a:p>
            <a:pPr lvl="1" eaLnBrk="1" hangingPunct="1">
              <a:defRPr/>
            </a:pPr>
            <a:r>
              <a:rPr kumimoji="0" lang="en-US" altLang="zh-TW" i="1" dirty="0">
                <a:ea typeface="新細明體" pitchFamily="18" charset="-120"/>
              </a:rPr>
              <a:t>n </a:t>
            </a:r>
            <a:r>
              <a:rPr kumimoji="0" lang="en-US" altLang="zh-TW" dirty="0">
                <a:ea typeface="新細明體" pitchFamily="18" charset="-120"/>
              </a:rPr>
              <a:t>Blocks with areas </a:t>
            </a:r>
            <a:r>
              <a:rPr kumimoji="0" lang="en-US" altLang="zh-TW" i="1" dirty="0">
                <a:ea typeface="新細明體" pitchFamily="18" charset="-120"/>
              </a:rPr>
              <a:t>A</a:t>
            </a:r>
            <a:r>
              <a:rPr kumimoji="0" lang="en-US" altLang="zh-TW" i="1" baseline="-25000" dirty="0">
                <a:ea typeface="新細明體" pitchFamily="18" charset="-120"/>
              </a:rPr>
              <a:t>1</a:t>
            </a:r>
            <a:r>
              <a:rPr kumimoji="0" lang="en-US" altLang="zh-TW" i="1" dirty="0">
                <a:ea typeface="新細明體" pitchFamily="18" charset="-120"/>
              </a:rPr>
              <a:t>, ... , A</a:t>
            </a:r>
            <a:r>
              <a:rPr kumimoji="0" lang="en-US" altLang="zh-TW" i="1" baseline="-25000" dirty="0">
                <a:ea typeface="新細明體" pitchFamily="18" charset="-120"/>
              </a:rPr>
              <a:t>n</a:t>
            </a:r>
          </a:p>
          <a:p>
            <a:pPr lvl="1" eaLnBrk="1" hangingPunct="1">
              <a:defRPr/>
            </a:pPr>
            <a:r>
              <a:rPr kumimoji="0" lang="en-US" altLang="zh-TW" dirty="0">
                <a:ea typeface="新細明體" pitchFamily="18" charset="-120"/>
              </a:rPr>
              <a:t>Bounds</a:t>
            </a:r>
            <a:r>
              <a:rPr kumimoji="0" lang="en-US" altLang="zh-TW" i="1" dirty="0">
                <a:ea typeface="新細明體" pitchFamily="18" charset="-120"/>
              </a:rPr>
              <a:t> </a:t>
            </a:r>
            <a:r>
              <a:rPr kumimoji="0" lang="en-US" altLang="zh-TW" i="1" dirty="0" err="1">
                <a:ea typeface="新細明體" pitchFamily="18" charset="-120"/>
              </a:rPr>
              <a:t>r</a:t>
            </a:r>
            <a:r>
              <a:rPr kumimoji="0" lang="en-US" altLang="zh-TW" i="1" baseline="-25000" dirty="0" err="1">
                <a:ea typeface="新細明體" pitchFamily="18" charset="-120"/>
              </a:rPr>
              <a:t>i</a:t>
            </a:r>
            <a:r>
              <a:rPr kumimoji="0" lang="en-US" altLang="zh-TW" i="1" dirty="0">
                <a:ea typeface="新細明體" pitchFamily="18" charset="-120"/>
              </a:rPr>
              <a:t> </a:t>
            </a:r>
            <a:r>
              <a:rPr kumimoji="0" lang="en-US" altLang="zh-TW" dirty="0">
                <a:ea typeface="新細明體" pitchFamily="18" charset="-120"/>
              </a:rPr>
              <a:t>and </a:t>
            </a:r>
            <a:r>
              <a:rPr kumimoji="0" lang="en-US" altLang="zh-TW" i="1" dirty="0" err="1">
                <a:ea typeface="新細明體" pitchFamily="18" charset="-120"/>
              </a:rPr>
              <a:t>s</a:t>
            </a:r>
            <a:r>
              <a:rPr kumimoji="0" lang="en-US" altLang="zh-TW" i="1" baseline="-25000" dirty="0" err="1">
                <a:ea typeface="新細明體" pitchFamily="18" charset="-120"/>
              </a:rPr>
              <a:t>i</a:t>
            </a:r>
            <a:r>
              <a:rPr kumimoji="0" lang="en-US" altLang="zh-TW" dirty="0">
                <a:ea typeface="新細明體" pitchFamily="18" charset="-120"/>
              </a:rPr>
              <a:t> on the </a:t>
            </a:r>
            <a:r>
              <a:rPr kumimoji="0" lang="en-US" altLang="zh-TW" dirty="0">
                <a:solidFill>
                  <a:srgbClr val="FF0000"/>
                </a:solidFill>
                <a:ea typeface="新細明體" pitchFamily="18" charset="-120"/>
              </a:rPr>
              <a:t>aspect ratio</a:t>
            </a:r>
            <a:r>
              <a:rPr kumimoji="0" lang="en-US" altLang="zh-TW" dirty="0">
                <a:ea typeface="新細明體" pitchFamily="18" charset="-120"/>
              </a:rPr>
              <a:t> of block B</a:t>
            </a:r>
            <a:r>
              <a:rPr kumimoji="0" lang="en-US" altLang="zh-TW" baseline="-25000" dirty="0">
                <a:ea typeface="新細明體" pitchFamily="18" charset="-120"/>
              </a:rPr>
              <a:t>i</a:t>
            </a:r>
          </a:p>
          <a:p>
            <a:pPr eaLnBrk="1" hangingPunct="1">
              <a:defRPr/>
            </a:pPr>
            <a:r>
              <a:rPr kumimoji="0" lang="en-US" altLang="zh-TW" b="1" dirty="0">
                <a:ea typeface="新細明體" pitchFamily="18" charset="-120"/>
              </a:rPr>
              <a:t>Output:</a:t>
            </a:r>
          </a:p>
          <a:p>
            <a:pPr lvl="1" eaLnBrk="1" hangingPunct="1">
              <a:defRPr/>
            </a:pPr>
            <a:r>
              <a:rPr kumimoji="0" lang="en-US" altLang="zh-TW" dirty="0">
                <a:ea typeface="新細明體" pitchFamily="18" charset="-120"/>
              </a:rPr>
              <a:t>Coordinates (x</a:t>
            </a:r>
            <a:r>
              <a:rPr kumimoji="0" lang="en-US" altLang="zh-TW" baseline="-25000" dirty="0">
                <a:ea typeface="新細明體" pitchFamily="18" charset="-120"/>
              </a:rPr>
              <a:t>i</a:t>
            </a:r>
            <a:r>
              <a:rPr kumimoji="0" lang="en-US" altLang="zh-TW" dirty="0">
                <a:ea typeface="新細明體" pitchFamily="18" charset="-120"/>
              </a:rPr>
              <a:t>, </a:t>
            </a:r>
            <a:r>
              <a:rPr kumimoji="0" lang="en-US" altLang="zh-TW" dirty="0" err="1">
                <a:ea typeface="新細明體" pitchFamily="18" charset="-120"/>
              </a:rPr>
              <a:t>y</a:t>
            </a:r>
            <a:r>
              <a:rPr kumimoji="0" lang="en-US" altLang="zh-TW" baseline="-25000" dirty="0" err="1">
                <a:ea typeface="新細明體" pitchFamily="18" charset="-120"/>
              </a:rPr>
              <a:t>i</a:t>
            </a:r>
            <a:r>
              <a:rPr kumimoji="0" lang="en-US" altLang="zh-TW" dirty="0">
                <a:ea typeface="新細明體" pitchFamily="18" charset="-120"/>
              </a:rPr>
              <a:t>), width </a:t>
            </a:r>
            <a:r>
              <a:rPr kumimoji="0" lang="en-US" altLang="zh-TW" dirty="0" err="1">
                <a:ea typeface="新細明體" pitchFamily="18" charset="-120"/>
              </a:rPr>
              <a:t>w</a:t>
            </a:r>
            <a:r>
              <a:rPr kumimoji="0" lang="en-US" altLang="zh-TW" baseline="-25000" dirty="0" err="1">
                <a:ea typeface="新細明體" pitchFamily="18" charset="-120"/>
              </a:rPr>
              <a:t>i</a:t>
            </a:r>
            <a:r>
              <a:rPr kumimoji="0" lang="en-US" altLang="zh-TW" dirty="0">
                <a:ea typeface="新細明體" pitchFamily="18" charset="-120"/>
              </a:rPr>
              <a:t> and height h</a:t>
            </a:r>
            <a:r>
              <a:rPr kumimoji="0" lang="en-US" altLang="zh-TW" baseline="-25000" dirty="0">
                <a:ea typeface="新細明體" pitchFamily="18" charset="-120"/>
              </a:rPr>
              <a:t>i</a:t>
            </a:r>
            <a:r>
              <a:rPr kumimoji="0" lang="en-US" altLang="zh-TW" dirty="0">
                <a:ea typeface="新細明體" pitchFamily="18" charset="-120"/>
              </a:rPr>
              <a:t> for each block such that h</a:t>
            </a:r>
            <a:r>
              <a:rPr kumimoji="0" lang="en-US" altLang="zh-TW" baseline="-25000" dirty="0">
                <a:ea typeface="新細明體" pitchFamily="18" charset="-120"/>
              </a:rPr>
              <a:t>i </a:t>
            </a:r>
            <a:r>
              <a:rPr kumimoji="0" lang="en-US" altLang="zh-TW" dirty="0" err="1">
                <a:ea typeface="新細明體" pitchFamily="18" charset="-120"/>
              </a:rPr>
              <a:t>w</a:t>
            </a:r>
            <a:r>
              <a:rPr kumimoji="0" lang="en-US" altLang="zh-TW" baseline="-25000" dirty="0" err="1">
                <a:ea typeface="新細明體" pitchFamily="18" charset="-120"/>
              </a:rPr>
              <a:t>i</a:t>
            </a:r>
            <a:r>
              <a:rPr kumimoji="0" lang="en-US" altLang="zh-TW" dirty="0">
                <a:ea typeface="新細明體" pitchFamily="18" charset="-120"/>
              </a:rPr>
              <a:t> = A</a:t>
            </a:r>
            <a:r>
              <a:rPr kumimoji="0" lang="en-US" altLang="zh-TW" baseline="-25000" dirty="0">
                <a:ea typeface="新細明體" pitchFamily="18" charset="-120"/>
              </a:rPr>
              <a:t>i</a:t>
            </a:r>
            <a:r>
              <a:rPr kumimoji="0" lang="en-US" altLang="zh-TW" dirty="0">
                <a:ea typeface="新細明體" pitchFamily="18" charset="-120"/>
              </a:rPr>
              <a:t> and </a:t>
            </a:r>
            <a:r>
              <a:rPr kumimoji="0" lang="en-US" altLang="zh-TW" dirty="0" err="1">
                <a:ea typeface="新細明體" pitchFamily="18" charset="-120"/>
              </a:rPr>
              <a:t>r</a:t>
            </a:r>
            <a:r>
              <a:rPr kumimoji="0" lang="en-US" altLang="zh-TW" baseline="-25000" dirty="0" err="1">
                <a:ea typeface="新細明體" pitchFamily="18" charset="-120"/>
              </a:rPr>
              <a:t>i</a:t>
            </a:r>
            <a:r>
              <a:rPr kumimoji="0" lang="en-US" altLang="zh-TW" dirty="0">
                <a:ea typeface="新細明體" pitchFamily="18" charset="-120"/>
              </a:rPr>
              <a:t> </a:t>
            </a:r>
            <a:r>
              <a:rPr kumimoji="0" lang="en-US" altLang="zh-TW" dirty="0">
                <a:ea typeface="新細明體" pitchFamily="18" charset="-120"/>
                <a:sym typeface="Symbol" pitchFamily="18" charset="2"/>
              </a:rPr>
              <a:t> </a:t>
            </a:r>
            <a:r>
              <a:rPr kumimoji="0" lang="en-US" altLang="zh-TW" dirty="0">
                <a:ea typeface="新細明體" pitchFamily="18" charset="-120"/>
              </a:rPr>
              <a:t>h</a:t>
            </a:r>
            <a:r>
              <a:rPr kumimoji="0" lang="en-US" altLang="zh-TW" baseline="-25000" dirty="0">
                <a:ea typeface="新細明體" pitchFamily="18" charset="-120"/>
              </a:rPr>
              <a:t>i</a:t>
            </a:r>
            <a:r>
              <a:rPr kumimoji="0" lang="en-US" altLang="zh-TW" dirty="0">
                <a:ea typeface="新細明體" pitchFamily="18" charset="-120"/>
              </a:rPr>
              <a:t>/</a:t>
            </a:r>
            <a:r>
              <a:rPr kumimoji="0" lang="en-US" altLang="zh-TW" dirty="0" err="1">
                <a:ea typeface="新細明體" pitchFamily="18" charset="-120"/>
              </a:rPr>
              <a:t>w</a:t>
            </a:r>
            <a:r>
              <a:rPr kumimoji="0" lang="en-US" altLang="zh-TW" baseline="-25000" dirty="0" err="1">
                <a:ea typeface="新細明體" pitchFamily="18" charset="-120"/>
              </a:rPr>
              <a:t>i</a:t>
            </a:r>
            <a:r>
              <a:rPr kumimoji="0" lang="en-US" altLang="zh-TW" dirty="0">
                <a:ea typeface="新細明體" pitchFamily="18" charset="-120"/>
              </a:rPr>
              <a:t> </a:t>
            </a:r>
            <a:r>
              <a:rPr kumimoji="0" lang="en-US" altLang="zh-TW" dirty="0">
                <a:ea typeface="新細明體" pitchFamily="18" charset="-120"/>
                <a:sym typeface="Symbol" pitchFamily="18" charset="2"/>
              </a:rPr>
              <a:t></a:t>
            </a:r>
            <a:r>
              <a:rPr kumimoji="0" lang="en-US" altLang="zh-TW" dirty="0">
                <a:ea typeface="新細明體" pitchFamily="18" charset="-120"/>
              </a:rPr>
              <a:t> </a:t>
            </a:r>
            <a:r>
              <a:rPr kumimoji="0" lang="en-US" altLang="zh-TW" dirty="0" err="1">
                <a:ea typeface="新細明體" pitchFamily="18" charset="-120"/>
              </a:rPr>
              <a:t>s</a:t>
            </a:r>
            <a:r>
              <a:rPr kumimoji="0" lang="en-US" altLang="zh-TW" baseline="-25000" dirty="0" err="1">
                <a:ea typeface="新細明體" pitchFamily="18" charset="-120"/>
              </a:rPr>
              <a:t>i</a:t>
            </a:r>
            <a:endParaRPr kumimoji="0" lang="en-US" altLang="zh-TW" dirty="0">
              <a:ea typeface="新細明體" pitchFamily="18" charset="-120"/>
            </a:endParaRPr>
          </a:p>
          <a:p>
            <a:pPr eaLnBrk="1" hangingPunct="1">
              <a:defRPr/>
            </a:pPr>
            <a:r>
              <a:rPr kumimoji="0" lang="en-US" altLang="zh-TW" b="1" dirty="0">
                <a:ea typeface="新細明體" pitchFamily="18" charset="-120"/>
              </a:rPr>
              <a:t>Objective:</a:t>
            </a:r>
          </a:p>
          <a:p>
            <a:pPr lvl="1" eaLnBrk="1" hangingPunct="1">
              <a:defRPr/>
            </a:pPr>
            <a:r>
              <a:rPr kumimoji="0" lang="en-US" altLang="zh-TW" dirty="0">
                <a:ea typeface="新細明體" pitchFamily="18" charset="-120"/>
              </a:rPr>
              <a:t>To optimize the circuit performance</a:t>
            </a:r>
            <a:endParaRPr kumimoji="0" lang="zh-TW" altLang="en-US" dirty="0">
              <a:ea typeface="新細明體" pitchFamily="18" charset="-12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59527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8CBD0-7BE9-C544-A5E7-5267942042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Bounds on Aspect Ratio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FE0200-0BE2-004E-9932-44F0BBDBEE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just" eaLnBrk="1" hangingPunct="1">
              <a:defRPr/>
            </a:pPr>
            <a:r>
              <a:rPr kumimoji="0" lang="en-US" altLang="zh-TW" dirty="0">
                <a:ea typeface="新細明體" pitchFamily="18" charset="-120"/>
              </a:rPr>
              <a:t>If there is no bound on the aspect ratios, can we pack everything tightly?</a:t>
            </a:r>
          </a:p>
          <a:p>
            <a:pPr algn="just" eaLnBrk="1" hangingPunct="1">
              <a:buFont typeface="Wingdings" pitchFamily="2" charset="2"/>
              <a:buNone/>
              <a:defRPr/>
            </a:pPr>
            <a:r>
              <a:rPr kumimoji="0" lang="en-US" altLang="zh-TW" dirty="0">
                <a:solidFill>
                  <a:schemeClr val="accent2"/>
                </a:solidFill>
                <a:ea typeface="新細明體" pitchFamily="18" charset="-120"/>
              </a:rPr>
              <a:t>                                            </a:t>
            </a:r>
            <a:endParaRPr kumimoji="0" lang="zh-TW" altLang="en-US" dirty="0">
              <a:ea typeface="新細明體" pitchFamily="18" charset="-120"/>
            </a:endParaRPr>
          </a:p>
          <a:p>
            <a:pPr algn="just" eaLnBrk="1" hangingPunct="1">
              <a:defRPr/>
            </a:pPr>
            <a:endParaRPr kumimoji="0" lang="zh-TW" altLang="en-US" dirty="0">
              <a:ea typeface="新細明體" pitchFamily="18" charset="-120"/>
            </a:endParaRPr>
          </a:p>
          <a:p>
            <a:pPr algn="just" eaLnBrk="1" hangingPunct="1">
              <a:defRPr/>
            </a:pPr>
            <a:endParaRPr kumimoji="0" lang="zh-TW" altLang="en-US" dirty="0">
              <a:ea typeface="新細明體" pitchFamily="18" charset="-120"/>
            </a:endParaRPr>
          </a:p>
          <a:p>
            <a:pPr algn="just" eaLnBrk="1" hangingPunct="1">
              <a:defRPr/>
            </a:pPr>
            <a:endParaRPr kumimoji="0" lang="zh-TW" altLang="en-US" dirty="0">
              <a:ea typeface="新細明體" pitchFamily="18" charset="-120"/>
            </a:endParaRPr>
          </a:p>
          <a:p>
            <a:pPr algn="just" eaLnBrk="1" hangingPunct="1">
              <a:defRPr/>
            </a:pPr>
            <a:endParaRPr kumimoji="0" lang="zh-TW" altLang="en-US" dirty="0">
              <a:ea typeface="新細明體" pitchFamily="18" charset="-120"/>
            </a:endParaRPr>
          </a:p>
          <a:p>
            <a:pPr algn="just" eaLnBrk="1" hangingPunct="1">
              <a:defRPr/>
            </a:pPr>
            <a:endParaRPr kumimoji="0" lang="zh-TW" altLang="en-US" dirty="0">
              <a:ea typeface="新細明體" pitchFamily="18" charset="-120"/>
            </a:endParaRPr>
          </a:p>
          <a:p>
            <a:pPr algn="just" eaLnBrk="1" hangingPunct="1">
              <a:defRPr/>
            </a:pPr>
            <a:r>
              <a:rPr kumimoji="0" lang="en-US" altLang="zh-TW" dirty="0">
                <a:ea typeface="新細明體" pitchFamily="18" charset="-120"/>
              </a:rPr>
              <a:t>But we don</a:t>
            </a:r>
            <a:r>
              <a:rPr kumimoji="0" lang="en-US" altLang="zh-TW" dirty="0">
                <a:latin typeface="Times New Roman" pitchFamily="18" charset="0"/>
                <a:ea typeface="新細明體" pitchFamily="18" charset="-120"/>
              </a:rPr>
              <a:t>’</a:t>
            </a:r>
            <a:r>
              <a:rPr kumimoji="0" lang="en-US" altLang="zh-TW" dirty="0">
                <a:ea typeface="新細明體" pitchFamily="18" charset="-120"/>
              </a:rPr>
              <a:t>t want to layout blocks as long strips, so we require </a:t>
            </a:r>
            <a:r>
              <a:rPr kumimoji="0" lang="en-US" altLang="zh-TW" dirty="0" err="1">
                <a:ea typeface="新細明體" pitchFamily="18" charset="-120"/>
              </a:rPr>
              <a:t>r</a:t>
            </a:r>
            <a:r>
              <a:rPr kumimoji="0" lang="en-US" altLang="zh-TW" baseline="-25000" dirty="0" err="1">
                <a:ea typeface="新細明體" pitchFamily="18" charset="-120"/>
              </a:rPr>
              <a:t>i</a:t>
            </a:r>
            <a:r>
              <a:rPr kumimoji="0" lang="en-US" altLang="zh-TW" dirty="0">
                <a:ea typeface="新細明體" pitchFamily="18" charset="-120"/>
              </a:rPr>
              <a:t> </a:t>
            </a:r>
            <a:r>
              <a:rPr kumimoji="0" lang="en-US" altLang="zh-TW" dirty="0">
                <a:ea typeface="新細明體" pitchFamily="18" charset="-120"/>
                <a:sym typeface="Symbol" pitchFamily="18" charset="2"/>
              </a:rPr>
              <a:t> </a:t>
            </a:r>
            <a:r>
              <a:rPr kumimoji="0" lang="en-US" altLang="zh-TW" dirty="0">
                <a:ea typeface="新細明體" pitchFamily="18" charset="-120"/>
              </a:rPr>
              <a:t>h</a:t>
            </a:r>
            <a:r>
              <a:rPr kumimoji="0" lang="en-US" altLang="zh-TW" baseline="-25000" dirty="0">
                <a:ea typeface="新細明體" pitchFamily="18" charset="-120"/>
              </a:rPr>
              <a:t>i</a:t>
            </a:r>
            <a:r>
              <a:rPr kumimoji="0" lang="en-US" altLang="zh-TW" dirty="0">
                <a:ea typeface="新細明體" pitchFamily="18" charset="-120"/>
              </a:rPr>
              <a:t>/</a:t>
            </a:r>
            <a:r>
              <a:rPr kumimoji="0" lang="en-US" altLang="zh-TW" dirty="0" err="1">
                <a:ea typeface="新細明體" pitchFamily="18" charset="-120"/>
              </a:rPr>
              <a:t>w</a:t>
            </a:r>
            <a:r>
              <a:rPr kumimoji="0" lang="en-US" altLang="zh-TW" baseline="-25000" dirty="0" err="1">
                <a:ea typeface="新細明體" pitchFamily="18" charset="-120"/>
              </a:rPr>
              <a:t>i</a:t>
            </a:r>
            <a:r>
              <a:rPr kumimoji="0" lang="en-US" altLang="zh-TW" dirty="0">
                <a:ea typeface="新細明體" pitchFamily="18" charset="-120"/>
              </a:rPr>
              <a:t> </a:t>
            </a:r>
            <a:r>
              <a:rPr kumimoji="0" lang="en-US" altLang="zh-TW" dirty="0">
                <a:ea typeface="新細明體" pitchFamily="18" charset="-120"/>
                <a:sym typeface="Symbol" pitchFamily="18" charset="2"/>
              </a:rPr>
              <a:t></a:t>
            </a:r>
            <a:r>
              <a:rPr kumimoji="0" lang="en-US" altLang="zh-TW" dirty="0">
                <a:ea typeface="新細明體" pitchFamily="18" charset="-120"/>
              </a:rPr>
              <a:t> </a:t>
            </a:r>
            <a:r>
              <a:rPr kumimoji="0" lang="en-US" altLang="zh-TW" dirty="0" err="1">
                <a:ea typeface="新細明體" pitchFamily="18" charset="-120"/>
              </a:rPr>
              <a:t>s</a:t>
            </a:r>
            <a:r>
              <a:rPr kumimoji="0" lang="en-US" altLang="zh-TW" baseline="-25000" dirty="0" err="1">
                <a:ea typeface="新細明體" pitchFamily="18" charset="-120"/>
              </a:rPr>
              <a:t>i</a:t>
            </a:r>
            <a:r>
              <a:rPr kumimoji="0" lang="en-US" altLang="zh-TW" dirty="0">
                <a:ea typeface="新細明體" pitchFamily="18" charset="-120"/>
              </a:rPr>
              <a:t> for each </a:t>
            </a:r>
            <a:r>
              <a:rPr kumimoji="0" lang="en-US" altLang="zh-TW" dirty="0" err="1">
                <a:ea typeface="新細明體" pitchFamily="18" charset="-120"/>
              </a:rPr>
              <a:t>i</a:t>
            </a:r>
            <a:endParaRPr kumimoji="0" lang="zh-TW" altLang="en-US" dirty="0">
              <a:ea typeface="新細明體" pitchFamily="18" charset="-120"/>
            </a:endParaRPr>
          </a:p>
          <a:p>
            <a:pPr algn="just"/>
            <a:endParaRPr lang="en-US" dirty="0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B6E09F3E-F4BE-C04C-B567-D69BD6747B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1500" y="2743200"/>
            <a:ext cx="2209800" cy="152400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 eaLnBrk="1" hangingPunct="1">
              <a:defRPr/>
            </a:pPr>
            <a:endParaRPr lang="zh-TW" altLang="en-US">
              <a:latin typeface="Times New Roman" charset="0"/>
              <a:ea typeface="新細明體" charset="0"/>
              <a:cs typeface="新細明體" charset="0"/>
            </a:endParaRP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5036C584-40D9-4843-ADA9-6255ED2BD1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1500" y="2895600"/>
            <a:ext cx="2209800" cy="381000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 eaLnBrk="1" hangingPunct="1">
              <a:defRPr/>
            </a:pPr>
            <a:endParaRPr lang="zh-TW" altLang="en-US">
              <a:latin typeface="Times New Roman" charset="0"/>
              <a:ea typeface="新細明體" charset="0"/>
              <a:cs typeface="新細明體" charset="0"/>
            </a:endParaRP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EBD56272-1059-114A-99E4-07B8AD544F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1500" y="3276600"/>
            <a:ext cx="2209800" cy="533400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 eaLnBrk="1" hangingPunct="1">
              <a:defRPr/>
            </a:pPr>
            <a:endParaRPr lang="zh-TW" altLang="en-US">
              <a:latin typeface="Times New Roman" charset="0"/>
              <a:ea typeface="新細明體" charset="0"/>
              <a:cs typeface="新細明體" charset="0"/>
            </a:endParaRPr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D29EE844-F521-BC49-AE23-09C3E433D1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1500" y="3810000"/>
            <a:ext cx="2209800" cy="609600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 eaLnBrk="1" hangingPunct="1">
              <a:defRPr/>
            </a:pPr>
            <a:endParaRPr lang="zh-TW" altLang="en-US">
              <a:latin typeface="Times New Roman" charset="0"/>
              <a:ea typeface="新細明體" charset="0"/>
              <a:cs typeface="新細明體" charset="0"/>
            </a:endParaRPr>
          </a:p>
        </p:txBody>
      </p:sp>
      <p:sp>
        <p:nvSpPr>
          <p:cNvPr id="8" name="Rectangle 12">
            <a:extLst>
              <a:ext uri="{FF2B5EF4-FFF2-40B4-BE49-F238E27FC236}">
                <a16:creationId xmlns:a16="http://schemas.microsoft.com/office/drawing/2014/main" id="{755184AC-7ED0-EE41-B23F-BE6FB4C40C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76400" y="2590800"/>
            <a:ext cx="609600" cy="533400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 eaLnBrk="1" hangingPunct="1">
              <a:defRPr/>
            </a:pPr>
            <a:endParaRPr lang="zh-TW" altLang="en-US">
              <a:latin typeface="Times New Roman" charset="0"/>
              <a:ea typeface="新細明體" charset="0"/>
              <a:cs typeface="新細明體" charset="0"/>
            </a:endParaRPr>
          </a:p>
        </p:txBody>
      </p:sp>
      <p:sp>
        <p:nvSpPr>
          <p:cNvPr id="9" name="Rectangle 13">
            <a:extLst>
              <a:ext uri="{FF2B5EF4-FFF2-40B4-BE49-F238E27FC236}">
                <a16:creationId xmlns:a16="http://schemas.microsoft.com/office/drawing/2014/main" id="{C18F06A4-DF1D-C742-BDD8-7E8CF5BAD6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19400" y="2514600"/>
            <a:ext cx="838200" cy="914400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 eaLnBrk="1" hangingPunct="1">
              <a:defRPr/>
            </a:pPr>
            <a:endParaRPr lang="zh-TW" altLang="en-US">
              <a:latin typeface="Times New Roman" charset="0"/>
              <a:ea typeface="新細明體" charset="0"/>
              <a:cs typeface="新細明體" charset="0"/>
            </a:endParaRPr>
          </a:p>
        </p:txBody>
      </p:sp>
      <p:sp>
        <p:nvSpPr>
          <p:cNvPr id="10" name="Rectangle 14">
            <a:extLst>
              <a:ext uri="{FF2B5EF4-FFF2-40B4-BE49-F238E27FC236}">
                <a16:creationId xmlns:a16="http://schemas.microsoft.com/office/drawing/2014/main" id="{7711B47A-8768-D949-A9A1-42CCDAF656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5600" y="3657600"/>
            <a:ext cx="1066800" cy="1066800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 eaLnBrk="1" hangingPunct="1">
              <a:defRPr/>
            </a:pPr>
            <a:endParaRPr lang="zh-TW" altLang="en-US">
              <a:latin typeface="Times New Roman" charset="0"/>
              <a:ea typeface="新細明體" charset="0"/>
              <a:cs typeface="新細明體" charset="0"/>
            </a:endParaRPr>
          </a:p>
        </p:txBody>
      </p:sp>
      <p:sp>
        <p:nvSpPr>
          <p:cNvPr id="11" name="Rectangle 15">
            <a:extLst>
              <a:ext uri="{FF2B5EF4-FFF2-40B4-BE49-F238E27FC236}">
                <a16:creationId xmlns:a16="http://schemas.microsoft.com/office/drawing/2014/main" id="{9D1F1518-5B22-014F-95D8-079E106396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1600" y="3429000"/>
            <a:ext cx="1143000" cy="1143000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 eaLnBrk="1" hangingPunct="1">
              <a:defRPr/>
            </a:pPr>
            <a:endParaRPr lang="zh-TW" altLang="en-US">
              <a:latin typeface="Times New Roman" charset="0"/>
              <a:ea typeface="新細明體" charset="0"/>
              <a:cs typeface="新細明體" charset="0"/>
            </a:endParaRPr>
          </a:p>
        </p:txBody>
      </p:sp>
      <p:sp>
        <p:nvSpPr>
          <p:cNvPr id="13" name="AutoShape 316">
            <a:extLst>
              <a:ext uri="{FF2B5EF4-FFF2-40B4-BE49-F238E27FC236}">
                <a16:creationId xmlns:a16="http://schemas.microsoft.com/office/drawing/2014/main" id="{C948EF9A-ABCA-6343-892C-3475859DE2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71966" y="2906486"/>
            <a:ext cx="2476668" cy="1344612"/>
          </a:xfrm>
          <a:prstGeom prst="rightArrow">
            <a:avLst>
              <a:gd name="adj1" fmla="val 50102"/>
              <a:gd name="adj2" fmla="val 38150"/>
            </a:avLst>
          </a:prstGeom>
          <a:solidFill>
            <a:schemeClr val="tx1"/>
          </a:solidFill>
          <a:ln>
            <a:noFill/>
          </a:ln>
          <a:effectLst/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4" name="Text Box 392">
            <a:extLst>
              <a:ext uri="{FF2B5EF4-FFF2-40B4-BE49-F238E27FC236}">
                <a16:creationId xmlns:a16="http://schemas.microsoft.com/office/drawing/2014/main" id="{1D5705F1-09AA-404D-8E73-41454E9C8E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48121" y="3378737"/>
            <a:ext cx="196867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000" b="1" dirty="0">
                <a:solidFill>
                  <a:schemeClr val="bg1"/>
                </a:solidFill>
                <a:ea typeface="SimSun" panose="02010600030101010101" pitchFamily="2" charset="-122"/>
              </a:rPr>
              <a:t>Floorplanning</a:t>
            </a:r>
          </a:p>
        </p:txBody>
      </p:sp>
    </p:spTree>
    <p:extLst>
      <p:ext uri="{BB962C8B-B14F-4D97-AF65-F5344CB8AC3E}">
        <p14:creationId xmlns:p14="http://schemas.microsoft.com/office/powerpoint/2010/main" val="1932800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8CBD0-7BE9-C544-A5E7-5267942042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Bounds on Aspect Ratio (cont’d)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FE0200-0BE2-004E-9932-44F0BBDBEE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kumimoji="0" lang="en-US" altLang="zh-TW" dirty="0">
                <a:ea typeface="新細明體" pitchFamily="18" charset="-120"/>
              </a:rPr>
              <a:t>In practice, we allow several shapes for soft blocks</a:t>
            </a:r>
          </a:p>
          <a:p>
            <a:pPr eaLnBrk="1" hangingPunct="1">
              <a:defRPr/>
            </a:pPr>
            <a:endParaRPr kumimoji="0" lang="en-US" altLang="zh-TW" dirty="0">
              <a:ea typeface="新細明體" pitchFamily="18" charset="-120"/>
            </a:endParaRPr>
          </a:p>
          <a:p>
            <a:pPr eaLnBrk="1" hangingPunct="1">
              <a:defRPr/>
            </a:pPr>
            <a:endParaRPr kumimoji="0" lang="en-US" altLang="zh-TW" dirty="0">
              <a:ea typeface="新細明體" pitchFamily="18" charset="-120"/>
            </a:endParaRPr>
          </a:p>
          <a:p>
            <a:pPr eaLnBrk="1" hangingPunct="1">
              <a:defRPr/>
            </a:pPr>
            <a:endParaRPr kumimoji="0" lang="en-US" altLang="zh-TW" dirty="0">
              <a:ea typeface="新細明體" pitchFamily="18" charset="-120"/>
            </a:endParaRPr>
          </a:p>
          <a:p>
            <a:pPr eaLnBrk="1" hangingPunct="1">
              <a:defRPr/>
            </a:pPr>
            <a:endParaRPr kumimoji="0" lang="en-US" altLang="zh-TW" dirty="0">
              <a:ea typeface="新細明體" pitchFamily="18" charset="-120"/>
            </a:endParaRPr>
          </a:p>
          <a:p>
            <a:pPr eaLnBrk="1" hangingPunct="1">
              <a:defRPr/>
            </a:pPr>
            <a:r>
              <a:rPr kumimoji="0" lang="en-US" altLang="zh-TW" dirty="0">
                <a:ea typeface="新細明體" pitchFamily="18" charset="-120"/>
              </a:rPr>
              <a:t>For hard blocks, the orientations can be changed</a:t>
            </a:r>
          </a:p>
          <a:p>
            <a:pPr lvl="1">
              <a:defRPr/>
            </a:pPr>
            <a:r>
              <a:rPr lang="en-US" altLang="zh-TW" dirty="0">
                <a:ea typeface="新細明體" pitchFamily="18" charset="-120"/>
              </a:rPr>
              <a:t>E.g., rotate by 90 degree</a:t>
            </a:r>
            <a:endParaRPr kumimoji="0" lang="zh-TW" altLang="en-US" dirty="0">
              <a:ea typeface="新細明體" pitchFamily="18" charset="-120"/>
            </a:endParaRPr>
          </a:p>
        </p:txBody>
      </p:sp>
      <p:sp>
        <p:nvSpPr>
          <p:cNvPr id="15" name="Rectangle 9">
            <a:extLst>
              <a:ext uri="{FF2B5EF4-FFF2-40B4-BE49-F238E27FC236}">
                <a16:creationId xmlns:a16="http://schemas.microsoft.com/office/drawing/2014/main" id="{07BCF548-04A2-474F-9FEB-DF9E7E7898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34269" y="2814638"/>
            <a:ext cx="1381125" cy="614362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 eaLnBrk="1" hangingPunct="1">
              <a:defRPr/>
            </a:pPr>
            <a:endParaRPr lang="zh-TW" altLang="en-US">
              <a:latin typeface="Times New Roman" charset="0"/>
              <a:ea typeface="新細明體" charset="0"/>
              <a:cs typeface="新細明體" charset="0"/>
            </a:endParaRPr>
          </a:p>
        </p:txBody>
      </p:sp>
      <p:sp>
        <p:nvSpPr>
          <p:cNvPr id="16" name="Rectangle 10">
            <a:extLst>
              <a:ext uri="{FF2B5EF4-FFF2-40B4-BE49-F238E27FC236}">
                <a16:creationId xmlns:a16="http://schemas.microsoft.com/office/drawing/2014/main" id="{3B71A313-DCCD-2A4E-A987-09B6D40D81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3830" y="2679700"/>
            <a:ext cx="1090613" cy="749300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 eaLnBrk="1" hangingPunct="1">
              <a:defRPr/>
            </a:pPr>
            <a:endParaRPr lang="zh-TW" altLang="en-US">
              <a:latin typeface="Times New Roman" charset="0"/>
              <a:ea typeface="新細明體" charset="0"/>
              <a:cs typeface="新細明體" charset="0"/>
            </a:endParaRPr>
          </a:p>
        </p:txBody>
      </p:sp>
      <p:sp>
        <p:nvSpPr>
          <p:cNvPr id="17" name="Rectangle 11">
            <a:extLst>
              <a:ext uri="{FF2B5EF4-FFF2-40B4-BE49-F238E27FC236}">
                <a16:creationId xmlns:a16="http://schemas.microsoft.com/office/drawing/2014/main" id="{3BE813ED-27C2-5A46-82B4-1EDEFCED87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82879" y="2543175"/>
            <a:ext cx="871538" cy="885825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 eaLnBrk="1" hangingPunct="1">
              <a:defRPr/>
            </a:pPr>
            <a:endParaRPr lang="zh-TW" altLang="en-US">
              <a:latin typeface="Times New Roman" charset="0"/>
              <a:ea typeface="新細明體" charset="0"/>
              <a:cs typeface="新細明體" charset="0"/>
            </a:endParaRPr>
          </a:p>
        </p:txBody>
      </p:sp>
      <p:sp>
        <p:nvSpPr>
          <p:cNvPr id="18" name="Rectangle 12">
            <a:extLst>
              <a:ext uri="{FF2B5EF4-FFF2-40B4-BE49-F238E27FC236}">
                <a16:creationId xmlns:a16="http://schemas.microsoft.com/office/drawing/2014/main" id="{46E00930-2E70-9C4C-AE92-9253D5014436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7780935" y="2518568"/>
            <a:ext cx="1022350" cy="798513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 eaLnBrk="1" hangingPunct="1">
              <a:defRPr/>
            </a:pPr>
            <a:endParaRPr lang="zh-TW" altLang="en-US">
              <a:latin typeface="Times New Roman" charset="0"/>
              <a:ea typeface="新細明體" charset="0"/>
              <a:cs typeface="新細明體" charset="0"/>
            </a:endParaRPr>
          </a:p>
        </p:txBody>
      </p:sp>
      <p:sp>
        <p:nvSpPr>
          <p:cNvPr id="19" name="Rectangle 13">
            <a:extLst>
              <a:ext uri="{FF2B5EF4-FFF2-40B4-BE49-F238E27FC236}">
                <a16:creationId xmlns:a16="http://schemas.microsoft.com/office/drawing/2014/main" id="{87F4B0F0-805D-764C-A513-EAAA74B603D3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9509125" y="2454275"/>
            <a:ext cx="1295400" cy="654050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 eaLnBrk="1" hangingPunct="1">
              <a:defRPr/>
            </a:pPr>
            <a:endParaRPr lang="zh-TW" altLang="en-US">
              <a:latin typeface="Times New Roman" charset="0"/>
              <a:ea typeface="新細明體" charset="0"/>
              <a:cs typeface="新細明體" charset="0"/>
            </a:endParaRPr>
          </a:p>
        </p:txBody>
      </p:sp>
      <p:sp>
        <p:nvSpPr>
          <p:cNvPr id="20" name="Rectangle 14">
            <a:extLst>
              <a:ext uri="{FF2B5EF4-FFF2-40B4-BE49-F238E27FC236}">
                <a16:creationId xmlns:a16="http://schemas.microsoft.com/office/drawing/2014/main" id="{5E73BFA1-5070-CD43-8E8A-A43E22C1A4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3830" y="5427662"/>
            <a:ext cx="1387507" cy="749300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pPr eaLnBrk="1" hangingPunct="1">
              <a:defRPr/>
            </a:pPr>
            <a:endParaRPr lang="zh-TW" altLang="en-US">
              <a:latin typeface="Times New Roman" charset="0"/>
              <a:ea typeface="新細明體" charset="0"/>
              <a:cs typeface="新細明體" charset="0"/>
            </a:endParaRPr>
          </a:p>
        </p:txBody>
      </p:sp>
      <p:sp>
        <p:nvSpPr>
          <p:cNvPr id="22" name="Rectangle 14">
            <a:extLst>
              <a:ext uri="{FF2B5EF4-FFF2-40B4-BE49-F238E27FC236}">
                <a16:creationId xmlns:a16="http://schemas.microsoft.com/office/drawing/2014/main" id="{F41C09AD-1798-FB41-BF94-CD75EFD7E0FF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5882879" y="5108559"/>
            <a:ext cx="1387507" cy="749300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pPr eaLnBrk="1" hangingPunct="1">
              <a:defRPr/>
            </a:pPr>
            <a:endParaRPr lang="zh-TW" altLang="en-US">
              <a:latin typeface="Times New Roman" charset="0"/>
              <a:ea typeface="新細明體" charset="0"/>
              <a:cs typeface="新細明體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07808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C335AB-0D8A-B749-9095-C7FE93DD2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Wirelength Estimation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22783E-3B7A-EF47-9CAA-F59848C805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kumimoji="0" lang="en-US" altLang="zh-TW" b="1" dirty="0">
                <a:ea typeface="新細明體" pitchFamily="18" charset="-120"/>
              </a:rPr>
              <a:t>Exact wirelength of each net is unknown until routing</a:t>
            </a:r>
          </a:p>
          <a:p>
            <a:pPr lvl="1">
              <a:defRPr/>
            </a:pPr>
            <a:r>
              <a:rPr kumimoji="0" lang="en-US" altLang="zh-TW" dirty="0">
                <a:ea typeface="新細明體" pitchFamily="18" charset="-120"/>
              </a:rPr>
              <a:t>Gate-to-gate connection is routed/established via “wire”</a:t>
            </a:r>
          </a:p>
          <a:p>
            <a:pPr eaLnBrk="1" hangingPunct="1">
              <a:defRPr/>
            </a:pPr>
            <a:r>
              <a:rPr kumimoji="0" lang="en-US" altLang="zh-TW" b="1" dirty="0">
                <a:ea typeface="新細明體" pitchFamily="18" charset="-120"/>
              </a:rPr>
              <a:t>Some possible wirelength estimations:</a:t>
            </a:r>
          </a:p>
          <a:p>
            <a:pPr lvl="1" eaLnBrk="1" hangingPunct="1">
              <a:defRPr/>
            </a:pPr>
            <a:r>
              <a:rPr kumimoji="0" lang="en-US" altLang="zh-TW" dirty="0">
                <a:ea typeface="新細明體" pitchFamily="18" charset="-120"/>
              </a:rPr>
              <a:t>Center-to-center estimation</a:t>
            </a:r>
          </a:p>
          <a:p>
            <a:pPr lvl="1" eaLnBrk="1" hangingPunct="1">
              <a:defRPr/>
            </a:pPr>
            <a:r>
              <a:rPr kumimoji="0" lang="en-US" altLang="zh-TW" dirty="0">
                <a:ea typeface="新細明體" pitchFamily="18" charset="-120"/>
              </a:rPr>
              <a:t>Half-perimeter wirelength (HPWL) estimation</a:t>
            </a:r>
            <a:endParaRPr kumimoji="0" lang="zh-TW" altLang="en-US" dirty="0">
              <a:ea typeface="新細明體" pitchFamily="18" charset="-120"/>
            </a:endParaRPr>
          </a:p>
          <a:p>
            <a:endParaRPr lang="en-US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8ED8FD4-4E80-E147-A4A2-C98B062131A7}"/>
              </a:ext>
            </a:extLst>
          </p:cNvPr>
          <p:cNvGrpSpPr/>
          <p:nvPr/>
        </p:nvGrpSpPr>
        <p:grpSpPr>
          <a:xfrm>
            <a:off x="1658637" y="3921863"/>
            <a:ext cx="8405387" cy="2045938"/>
            <a:chOff x="2238375" y="4419599"/>
            <a:chExt cx="4695825" cy="1143001"/>
          </a:xfrm>
        </p:grpSpPr>
        <p:sp>
          <p:nvSpPr>
            <p:cNvPr id="4" name="Rectangle 4">
              <a:extLst>
                <a:ext uri="{FF2B5EF4-FFF2-40B4-BE49-F238E27FC236}">
                  <a16:creationId xmlns:a16="http://schemas.microsoft.com/office/drawing/2014/main" id="{F3955EE6-04E8-2447-A8EF-E633F4C402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95600" y="4419599"/>
              <a:ext cx="990600" cy="5334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  <a:cs typeface="Arial" panose="020B0604020202020204" pitchFamily="34" charset="0"/>
              </a:endParaRPr>
            </a:p>
          </p:txBody>
        </p:sp>
        <p:sp>
          <p:nvSpPr>
            <p:cNvPr id="5" name="Rectangle 5">
              <a:extLst>
                <a:ext uri="{FF2B5EF4-FFF2-40B4-BE49-F238E27FC236}">
                  <a16:creationId xmlns:a16="http://schemas.microsoft.com/office/drawing/2014/main" id="{0C6EEAF0-9305-B84E-95C3-9F0F670075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38375" y="4419600"/>
              <a:ext cx="657225" cy="1143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  <a:cs typeface="Arial" panose="020B0604020202020204" pitchFamily="34" charset="0"/>
              </a:endParaRPr>
            </a:p>
          </p:txBody>
        </p:sp>
        <p:sp>
          <p:nvSpPr>
            <p:cNvPr id="6" name="Rectangle 6">
              <a:extLst>
                <a:ext uri="{FF2B5EF4-FFF2-40B4-BE49-F238E27FC236}">
                  <a16:creationId xmlns:a16="http://schemas.microsoft.com/office/drawing/2014/main" id="{5CB3D13B-3F14-7E41-9254-14483152B1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95600" y="4952999"/>
              <a:ext cx="990600" cy="6096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  <a:cs typeface="Arial" panose="020B0604020202020204" pitchFamily="34" charset="0"/>
              </a:endParaRPr>
            </a:p>
          </p:txBody>
        </p:sp>
        <p:sp>
          <p:nvSpPr>
            <p:cNvPr id="7" name="Line 7">
              <a:extLst>
                <a:ext uri="{FF2B5EF4-FFF2-40B4-BE49-F238E27FC236}">
                  <a16:creationId xmlns:a16="http://schemas.microsoft.com/office/drawing/2014/main" id="{07B8A96B-79F7-9B42-8702-45082EB14EC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543175" y="4648200"/>
              <a:ext cx="838200" cy="38100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8" name="Line 8">
              <a:extLst>
                <a:ext uri="{FF2B5EF4-FFF2-40B4-BE49-F238E27FC236}">
                  <a16:creationId xmlns:a16="http://schemas.microsoft.com/office/drawing/2014/main" id="{058F3D35-C075-6B4C-83A0-362ECCF7F08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43175" y="5029200"/>
              <a:ext cx="838200" cy="22860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9" name="Line 9">
              <a:extLst>
                <a:ext uri="{FF2B5EF4-FFF2-40B4-BE49-F238E27FC236}">
                  <a16:creationId xmlns:a16="http://schemas.microsoft.com/office/drawing/2014/main" id="{4FC908EA-441F-3545-BE11-4D30320EC90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81375" y="4648200"/>
              <a:ext cx="0" cy="60960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10" name="Rectangle 10">
              <a:extLst>
                <a:ext uri="{FF2B5EF4-FFF2-40B4-BE49-F238E27FC236}">
                  <a16:creationId xmlns:a16="http://schemas.microsoft.com/office/drawing/2014/main" id="{3454A4F3-D349-7C43-8AC1-C345723260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43600" y="4419600"/>
              <a:ext cx="990600" cy="5334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  <a:cs typeface="Arial" panose="020B0604020202020204" pitchFamily="34" charset="0"/>
              </a:endParaRPr>
            </a:p>
          </p:txBody>
        </p:sp>
        <p:sp>
          <p:nvSpPr>
            <p:cNvPr id="11" name="Rectangle 11">
              <a:extLst>
                <a:ext uri="{FF2B5EF4-FFF2-40B4-BE49-F238E27FC236}">
                  <a16:creationId xmlns:a16="http://schemas.microsoft.com/office/drawing/2014/main" id="{32652EE7-C4ED-074B-A087-AF23924A85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6375" y="4419599"/>
              <a:ext cx="657225" cy="1143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  <a:cs typeface="Arial" panose="020B0604020202020204" pitchFamily="34" charset="0"/>
              </a:endParaRPr>
            </a:p>
          </p:txBody>
        </p:sp>
        <p:sp>
          <p:nvSpPr>
            <p:cNvPr id="12" name="Rectangle 12">
              <a:extLst>
                <a:ext uri="{FF2B5EF4-FFF2-40B4-BE49-F238E27FC236}">
                  <a16:creationId xmlns:a16="http://schemas.microsoft.com/office/drawing/2014/main" id="{E0812AFD-88EE-8142-AC6A-69692FB4B2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43600" y="4952999"/>
              <a:ext cx="990600" cy="6096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  <a:cs typeface="Arial" panose="020B0604020202020204" pitchFamily="34" charset="0"/>
              </a:endParaRPr>
            </a:p>
          </p:txBody>
        </p:sp>
        <p:sp>
          <p:nvSpPr>
            <p:cNvPr id="13" name="Rectangle 13">
              <a:extLst>
                <a:ext uri="{FF2B5EF4-FFF2-40B4-BE49-F238E27FC236}">
                  <a16:creationId xmlns:a16="http://schemas.microsoft.com/office/drawing/2014/main" id="{31803B52-31F5-DC49-9AA1-44B135E034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62600" y="4648200"/>
              <a:ext cx="914400" cy="6096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sysDot"/>
              <a:miter lim="800000"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  <a:cs typeface="Arial" panose="020B0604020202020204" pitchFamily="34" charset="0"/>
              </a:endParaRPr>
            </a:p>
          </p:txBody>
        </p:sp>
        <p:sp>
          <p:nvSpPr>
            <p:cNvPr id="14" name="Oval 14">
              <a:extLst>
                <a:ext uri="{FF2B5EF4-FFF2-40B4-BE49-F238E27FC236}">
                  <a16:creationId xmlns:a16="http://schemas.microsoft.com/office/drawing/2014/main" id="{565B7E8D-9CCD-DB4A-B36B-9A2362468F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86400" y="4953000"/>
              <a:ext cx="76200" cy="762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tx2"/>
              </a:solidFill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  <a:cs typeface="Arial" panose="020B0604020202020204" pitchFamily="34" charset="0"/>
              </a:endParaRPr>
            </a:p>
          </p:txBody>
        </p:sp>
        <p:sp>
          <p:nvSpPr>
            <p:cNvPr id="15" name="Oval 15">
              <a:extLst>
                <a:ext uri="{FF2B5EF4-FFF2-40B4-BE49-F238E27FC236}">
                  <a16:creationId xmlns:a16="http://schemas.microsoft.com/office/drawing/2014/main" id="{7C934534-93FC-614C-A2FA-58FA30202D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00800" y="4572000"/>
              <a:ext cx="76200" cy="762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tx2"/>
              </a:solidFill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  <a:cs typeface="Arial" panose="020B0604020202020204" pitchFamily="34" charset="0"/>
              </a:endParaRPr>
            </a:p>
          </p:txBody>
        </p:sp>
        <p:sp>
          <p:nvSpPr>
            <p:cNvPr id="16" name="Oval 16">
              <a:extLst>
                <a:ext uri="{FF2B5EF4-FFF2-40B4-BE49-F238E27FC236}">
                  <a16:creationId xmlns:a16="http://schemas.microsoft.com/office/drawing/2014/main" id="{64B00831-0941-004D-A817-30DAEA903E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00800" y="5257801"/>
              <a:ext cx="76200" cy="762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tx2"/>
              </a:solidFill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  <a:cs typeface="Arial" panose="020B0604020202020204" pitchFamily="34" charset="0"/>
              </a:endParaRPr>
            </a:p>
          </p:txBody>
        </p:sp>
        <p:sp>
          <p:nvSpPr>
            <p:cNvPr id="17" name="Oval 17">
              <a:extLst>
                <a:ext uri="{FF2B5EF4-FFF2-40B4-BE49-F238E27FC236}">
                  <a16:creationId xmlns:a16="http://schemas.microsoft.com/office/drawing/2014/main" id="{C3D2868E-0845-5C4F-B999-40EA67DABB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52800" y="5257800"/>
              <a:ext cx="76200" cy="762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tx2"/>
              </a:solidFill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  <a:cs typeface="Arial" panose="020B0604020202020204" pitchFamily="34" charset="0"/>
              </a:endParaRPr>
            </a:p>
          </p:txBody>
        </p:sp>
        <p:sp>
          <p:nvSpPr>
            <p:cNvPr id="18" name="Oval 18">
              <a:extLst>
                <a:ext uri="{FF2B5EF4-FFF2-40B4-BE49-F238E27FC236}">
                  <a16:creationId xmlns:a16="http://schemas.microsoft.com/office/drawing/2014/main" id="{2ABBE7BB-0376-124C-8A79-316B5EE08B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52800" y="4572000"/>
              <a:ext cx="76200" cy="762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tx2"/>
              </a:solidFill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  <a:cs typeface="Arial" panose="020B0604020202020204" pitchFamily="34" charset="0"/>
              </a:endParaRPr>
            </a:p>
          </p:txBody>
        </p:sp>
        <p:sp>
          <p:nvSpPr>
            <p:cNvPr id="19" name="Oval 19">
              <a:extLst>
                <a:ext uri="{FF2B5EF4-FFF2-40B4-BE49-F238E27FC236}">
                  <a16:creationId xmlns:a16="http://schemas.microsoft.com/office/drawing/2014/main" id="{B230601F-C9DB-4348-ADD0-D06729590E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14600" y="5029200"/>
              <a:ext cx="76200" cy="762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tx2"/>
              </a:solidFill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  <a:cs typeface="Arial" panose="020B0604020202020204" pitchFamily="34" charset="0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CB550E59-A93C-3840-A561-ED21BFFE31AE}"/>
              </a:ext>
            </a:extLst>
          </p:cNvPr>
          <p:cNvSpPr txBox="1"/>
          <p:nvPr/>
        </p:nvSpPr>
        <p:spPr>
          <a:xfrm>
            <a:off x="1658637" y="6007654"/>
            <a:ext cx="2949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Center-to-center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B98C131-D184-8241-9783-ACAE383F8A35}"/>
              </a:ext>
            </a:extLst>
          </p:cNvPr>
          <p:cNvSpPr txBox="1"/>
          <p:nvPr/>
        </p:nvSpPr>
        <p:spPr>
          <a:xfrm>
            <a:off x="7114466" y="6007652"/>
            <a:ext cx="2949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Half-perimeter wirelength</a:t>
            </a:r>
          </a:p>
        </p:txBody>
      </p:sp>
    </p:spTree>
    <p:extLst>
      <p:ext uri="{BB962C8B-B14F-4D97-AF65-F5344CB8AC3E}">
        <p14:creationId xmlns:p14="http://schemas.microsoft.com/office/powerpoint/2010/main" val="8881567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6127</TotalTime>
  <Words>1783</Words>
  <Application>Microsoft Macintosh PowerPoint</Application>
  <PresentationFormat>Widescreen</PresentationFormat>
  <Paragraphs>500</Paragraphs>
  <Slides>33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1" baseType="lpstr">
      <vt:lpstr>Arial</vt:lpstr>
      <vt:lpstr>Calibri</vt:lpstr>
      <vt:lpstr>Calibri Light</vt:lpstr>
      <vt:lpstr>Symbol</vt:lpstr>
      <vt:lpstr>Tahoma</vt:lpstr>
      <vt:lpstr>Times New Roman</vt:lpstr>
      <vt:lpstr>Wingdings</vt:lpstr>
      <vt:lpstr>Office Theme</vt:lpstr>
      <vt:lpstr>Lecture 6: Floorplan – I </vt:lpstr>
      <vt:lpstr>Physical Design Flow</vt:lpstr>
      <vt:lpstr>Floorplanning</vt:lpstr>
      <vt:lpstr>Floorplanning Problem</vt:lpstr>
      <vt:lpstr>Floorplanning Example</vt:lpstr>
      <vt:lpstr>Floorplanning Problem Formulation</vt:lpstr>
      <vt:lpstr>Bounds on Aspect Ratio</vt:lpstr>
      <vt:lpstr>Bounds on Aspect Ratio (cont’d)</vt:lpstr>
      <vt:lpstr>Wirelength Estimation</vt:lpstr>
      <vt:lpstr>Dead Space</vt:lpstr>
      <vt:lpstr>Objective Function</vt:lpstr>
      <vt:lpstr>Slicing Floorplan</vt:lpstr>
      <vt:lpstr>Representation of Slicing Floorplan</vt:lpstr>
      <vt:lpstr>Slicing Tree is NOT Unique</vt:lpstr>
      <vt:lpstr>Polish Expression</vt:lpstr>
      <vt:lpstr>Redundancy of Polish Expression</vt:lpstr>
      <vt:lpstr>Skewed and Normalized Slicing Tree</vt:lpstr>
      <vt:lpstr>Normalized Polish Expression</vt:lpstr>
      <vt:lpstr>Solution Representation</vt:lpstr>
      <vt:lpstr>Example</vt:lpstr>
      <vt:lpstr>How to Remove Redundant Rep?</vt:lpstr>
      <vt:lpstr>Neighborhood Structure</vt:lpstr>
      <vt:lpstr>Example of Moves</vt:lpstr>
      <vt:lpstr>Example of Moves (cont’d)</vt:lpstr>
      <vt:lpstr>Simulated Annealing (SA) Algorithm</vt:lpstr>
      <vt:lpstr>SA-based Floorplan Optimization</vt:lpstr>
      <vt:lpstr>Result of SA-based Floorplan</vt:lpstr>
      <vt:lpstr>How Do We Know the Area from a PE?</vt:lpstr>
      <vt:lpstr>Recover Area Recursively</vt:lpstr>
      <vt:lpstr>Recover Area Recursively (cont’d)</vt:lpstr>
      <vt:lpstr>Implementation using Stack</vt:lpstr>
      <vt:lpstr>How can We Handle Non-Slicing Tree?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Pao-I Chen</dc:creator>
  <cp:lastModifiedBy>Huang, Tsung-Wei</cp:lastModifiedBy>
  <cp:revision>1721</cp:revision>
  <dcterms:created xsi:type="dcterms:W3CDTF">2021-01-05T18:50:35Z</dcterms:created>
  <dcterms:modified xsi:type="dcterms:W3CDTF">2022-08-08T03:23:12Z</dcterms:modified>
</cp:coreProperties>
</file>